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365" r:id="rId3"/>
    <p:sldId id="364" r:id="rId4"/>
    <p:sldId id="349" r:id="rId5"/>
    <p:sldId id="350" r:id="rId6"/>
    <p:sldId id="351" r:id="rId7"/>
    <p:sldId id="352" r:id="rId8"/>
    <p:sldId id="353" r:id="rId9"/>
    <p:sldId id="354" r:id="rId10"/>
    <p:sldId id="355" r:id="rId11"/>
    <p:sldId id="356" r:id="rId12"/>
    <p:sldId id="357" r:id="rId13"/>
    <p:sldId id="276" r:id="rId14"/>
    <p:sldId id="348" r:id="rId15"/>
    <p:sldId id="358" r:id="rId16"/>
    <p:sldId id="359" r:id="rId17"/>
    <p:sldId id="363" r:id="rId18"/>
    <p:sldId id="360" r:id="rId19"/>
    <p:sldId id="314" r:id="rId20"/>
    <p:sldId id="281" r:id="rId21"/>
    <p:sldId id="3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00"/>
    <a:srgbClr val="00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p:cViewPr varScale="1">
        <p:scale>
          <a:sx n="107" d="100"/>
          <a:sy n="107" d="100"/>
        </p:scale>
        <p:origin x="17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69CB5-D928-4149-B9C3-E84337F1C5AD}" type="doc">
      <dgm:prSet loTypeId="urn:microsoft.com/office/officeart/2005/8/layout/process5" loCatId="process" qsTypeId="urn:microsoft.com/office/officeart/2005/8/quickstyle/3d2#2" qsCatId="3D" csTypeId="urn:microsoft.com/office/officeart/2005/8/colors/colorful5" csCatId="colorful" phldr="1"/>
      <dgm:spPr/>
    </dgm:pt>
    <dgm:pt modelId="{6483964E-F182-4231-A8B3-F5D0AAEECCBC}">
      <dgm:prSet phldrT="[Text]"/>
      <dgm:spPr/>
      <dgm:t>
        <a:bodyPr/>
        <a:lstStyle/>
        <a:p>
          <a:r>
            <a:rPr lang="en-US" dirty="0" smtClean="0"/>
            <a:t>Marine Protected Area (MPA)</a:t>
          </a:r>
          <a:endParaRPr lang="en-US" dirty="0"/>
        </a:p>
      </dgm:t>
    </dgm:pt>
    <dgm:pt modelId="{3EA8640C-8160-4D97-B141-DB982ACF3196}" type="parTrans" cxnId="{2227A389-0B46-4E5F-8A05-F7FB71B167CD}">
      <dgm:prSet/>
      <dgm:spPr/>
      <dgm:t>
        <a:bodyPr/>
        <a:lstStyle/>
        <a:p>
          <a:endParaRPr lang="en-US"/>
        </a:p>
      </dgm:t>
    </dgm:pt>
    <dgm:pt modelId="{99FFECE5-80DA-4086-8F40-1E224B01FFA9}" type="sibTrans" cxnId="{2227A389-0B46-4E5F-8A05-F7FB71B167CD}">
      <dgm:prSet/>
      <dgm:spPr/>
      <dgm:t>
        <a:bodyPr/>
        <a:lstStyle/>
        <a:p>
          <a:endParaRPr lang="en-US"/>
        </a:p>
      </dgm:t>
    </dgm:pt>
    <dgm:pt modelId="{2A3E6146-EB21-4428-95E1-C2BA5CD74B01}">
      <dgm:prSet phldrT="[Text]"/>
      <dgm:spPr/>
      <dgm:t>
        <a:bodyPr/>
        <a:lstStyle/>
        <a:p>
          <a:r>
            <a:rPr lang="en-US" dirty="0" smtClean="0"/>
            <a:t>Fishermen of the area hired to protect the MPA</a:t>
          </a:r>
          <a:endParaRPr lang="en-US" dirty="0"/>
        </a:p>
      </dgm:t>
    </dgm:pt>
    <dgm:pt modelId="{E0AD50A7-6282-446E-B82D-3EFE2AF8B477}" type="parTrans" cxnId="{BC1EB234-5717-4239-AAAB-4A15935F5BCF}">
      <dgm:prSet/>
      <dgm:spPr/>
      <dgm:t>
        <a:bodyPr/>
        <a:lstStyle/>
        <a:p>
          <a:endParaRPr lang="en-US"/>
        </a:p>
      </dgm:t>
    </dgm:pt>
    <dgm:pt modelId="{8511F0C6-66B0-4A1A-86BF-FA2B30DD55D0}" type="sibTrans" cxnId="{BC1EB234-5717-4239-AAAB-4A15935F5BCF}">
      <dgm:prSet/>
      <dgm:spPr/>
      <dgm:t>
        <a:bodyPr/>
        <a:lstStyle/>
        <a:p>
          <a:endParaRPr lang="en-US"/>
        </a:p>
      </dgm:t>
    </dgm:pt>
    <dgm:pt modelId="{5BAFFBD1-AA20-41BA-84DA-411B7A1610A2}">
      <dgm:prSet phldrT="[Text]"/>
      <dgm:spPr/>
      <dgm:t>
        <a:bodyPr/>
        <a:lstStyle/>
        <a:p>
          <a:r>
            <a:rPr lang="en-US" dirty="0" smtClean="0"/>
            <a:t>Increased reef health </a:t>
          </a:r>
          <a:endParaRPr lang="en-US" dirty="0"/>
        </a:p>
      </dgm:t>
    </dgm:pt>
    <dgm:pt modelId="{94375FAF-56D8-46DA-B801-E479BA52476D}" type="parTrans" cxnId="{4F9C9F3B-E413-463E-BFFB-7AEC08A51BBF}">
      <dgm:prSet/>
      <dgm:spPr/>
      <dgm:t>
        <a:bodyPr/>
        <a:lstStyle/>
        <a:p>
          <a:endParaRPr lang="en-US"/>
        </a:p>
      </dgm:t>
    </dgm:pt>
    <dgm:pt modelId="{B862A68C-4BFF-473A-8C16-2A8BEAF399EA}" type="sibTrans" cxnId="{4F9C9F3B-E413-463E-BFFB-7AEC08A51BBF}">
      <dgm:prSet/>
      <dgm:spPr/>
      <dgm:t>
        <a:bodyPr/>
        <a:lstStyle/>
        <a:p>
          <a:endParaRPr lang="en-US"/>
        </a:p>
      </dgm:t>
    </dgm:pt>
    <dgm:pt modelId="{09EDE9FC-6AE8-4AD3-8DAC-9D1794EC700D}">
      <dgm:prSet phldrT="[Text]"/>
      <dgm:spPr/>
      <dgm:t>
        <a:bodyPr/>
        <a:lstStyle/>
        <a:p>
          <a:r>
            <a:rPr lang="en-US" dirty="0" smtClean="0"/>
            <a:t>Ability to draw in </a:t>
          </a:r>
          <a:r>
            <a:rPr lang="en-US" i="1" dirty="0" smtClean="0"/>
            <a:t>ecotourism</a:t>
          </a:r>
          <a:endParaRPr lang="en-US" i="1" dirty="0"/>
        </a:p>
      </dgm:t>
    </dgm:pt>
    <dgm:pt modelId="{8FBC3DC9-CE7B-4044-946D-C42125AB68FE}" type="parTrans" cxnId="{1B502EE8-519A-4DDE-9060-BC819A73952B}">
      <dgm:prSet/>
      <dgm:spPr/>
      <dgm:t>
        <a:bodyPr/>
        <a:lstStyle/>
        <a:p>
          <a:endParaRPr lang="en-US"/>
        </a:p>
      </dgm:t>
    </dgm:pt>
    <dgm:pt modelId="{08144FEB-091C-43D4-BF36-C54696B9D502}" type="sibTrans" cxnId="{1B502EE8-519A-4DDE-9060-BC819A73952B}">
      <dgm:prSet/>
      <dgm:spPr/>
      <dgm:t>
        <a:bodyPr/>
        <a:lstStyle/>
        <a:p>
          <a:endParaRPr lang="en-US"/>
        </a:p>
      </dgm:t>
    </dgm:pt>
    <dgm:pt modelId="{E5BD946B-2E03-42D0-9F9D-BE82F867EC71}">
      <dgm:prSet phldrT="[Text]"/>
      <dgm:spPr/>
      <dgm:t>
        <a:bodyPr/>
        <a:lstStyle/>
        <a:p>
          <a:r>
            <a:rPr lang="en-US" i="0" smtClean="0"/>
            <a:t>Creation of lodge </a:t>
          </a:r>
          <a:r>
            <a:rPr lang="en-US" i="0" dirty="0" smtClean="0"/>
            <a:t>and scuba center</a:t>
          </a:r>
          <a:endParaRPr lang="en-US" i="0" dirty="0"/>
        </a:p>
      </dgm:t>
    </dgm:pt>
    <dgm:pt modelId="{2EC42AE4-F24D-4AA5-92A4-B2AB104C3A4B}" type="parTrans" cxnId="{BF484871-F3F3-4D2A-934F-DAD461734AB8}">
      <dgm:prSet/>
      <dgm:spPr/>
      <dgm:t>
        <a:bodyPr/>
        <a:lstStyle/>
        <a:p>
          <a:endParaRPr lang="en-US"/>
        </a:p>
      </dgm:t>
    </dgm:pt>
    <dgm:pt modelId="{8F8A8C7E-0750-4A7B-B014-613C4FF4E15C}" type="sibTrans" cxnId="{BF484871-F3F3-4D2A-934F-DAD461734AB8}">
      <dgm:prSet/>
      <dgm:spPr/>
      <dgm:t>
        <a:bodyPr/>
        <a:lstStyle/>
        <a:p>
          <a:endParaRPr lang="en-US"/>
        </a:p>
      </dgm:t>
    </dgm:pt>
    <dgm:pt modelId="{15185B33-3007-46EF-8E2B-D36A2681CD4D}">
      <dgm:prSet phldrT="[Text]"/>
      <dgm:spPr/>
      <dgm:t>
        <a:bodyPr/>
        <a:lstStyle/>
        <a:p>
          <a:r>
            <a:rPr lang="en-US" i="0" dirty="0" smtClean="0"/>
            <a:t>Local employment opportunities</a:t>
          </a:r>
          <a:endParaRPr lang="en-US" i="0" dirty="0"/>
        </a:p>
      </dgm:t>
    </dgm:pt>
    <dgm:pt modelId="{FA21360A-540E-4D6E-8F78-AFCF79408513}" type="parTrans" cxnId="{5F17E85B-8493-46E2-9316-FDDB811941CA}">
      <dgm:prSet/>
      <dgm:spPr/>
      <dgm:t>
        <a:bodyPr/>
        <a:lstStyle/>
        <a:p>
          <a:endParaRPr lang="en-US"/>
        </a:p>
      </dgm:t>
    </dgm:pt>
    <dgm:pt modelId="{5CAC4451-83A3-4EE4-B616-A349E8564696}" type="sibTrans" cxnId="{5F17E85B-8493-46E2-9316-FDDB811941CA}">
      <dgm:prSet/>
      <dgm:spPr/>
      <dgm:t>
        <a:bodyPr/>
        <a:lstStyle/>
        <a:p>
          <a:endParaRPr lang="en-US"/>
        </a:p>
      </dgm:t>
    </dgm:pt>
    <dgm:pt modelId="{ADA07300-A34C-48F5-AD98-1BE75F83F42D}">
      <dgm:prSet phldrT="[Text]"/>
      <dgm:spPr/>
      <dgm:t>
        <a:bodyPr/>
        <a:lstStyle/>
        <a:p>
          <a:r>
            <a:rPr lang="en-US" dirty="0" smtClean="0"/>
            <a:t>Improvement of local fishing industry*</a:t>
          </a:r>
          <a:endParaRPr lang="en-US" dirty="0"/>
        </a:p>
      </dgm:t>
    </dgm:pt>
    <dgm:pt modelId="{A8417120-7919-43B1-B5D8-9994C60CF829}" type="parTrans" cxnId="{4B54EAE5-1494-46F1-A9AF-159CD5306D85}">
      <dgm:prSet/>
      <dgm:spPr/>
      <dgm:t>
        <a:bodyPr/>
        <a:lstStyle/>
        <a:p>
          <a:endParaRPr lang="en-US"/>
        </a:p>
      </dgm:t>
    </dgm:pt>
    <dgm:pt modelId="{D9693950-C72B-4E89-9226-2B2667233A11}" type="sibTrans" cxnId="{4B54EAE5-1494-46F1-A9AF-159CD5306D85}">
      <dgm:prSet/>
      <dgm:spPr/>
      <dgm:t>
        <a:bodyPr/>
        <a:lstStyle/>
        <a:p>
          <a:endParaRPr lang="en-US"/>
        </a:p>
      </dgm:t>
    </dgm:pt>
    <dgm:pt modelId="{3FFE8857-E917-4B75-9E3F-F972DAD2F2B0}" type="pres">
      <dgm:prSet presAssocID="{F9A69CB5-D928-4149-B9C3-E84337F1C5AD}" presName="diagram" presStyleCnt="0">
        <dgm:presLayoutVars>
          <dgm:dir/>
          <dgm:resizeHandles val="exact"/>
        </dgm:presLayoutVars>
      </dgm:prSet>
      <dgm:spPr/>
    </dgm:pt>
    <dgm:pt modelId="{8F7F106C-E92D-4F5C-90F0-04193651223A}" type="pres">
      <dgm:prSet presAssocID="{6483964E-F182-4231-A8B3-F5D0AAEECCBC}" presName="node" presStyleLbl="node1" presStyleIdx="0" presStyleCnt="7">
        <dgm:presLayoutVars>
          <dgm:bulletEnabled val="1"/>
        </dgm:presLayoutVars>
      </dgm:prSet>
      <dgm:spPr/>
      <dgm:t>
        <a:bodyPr/>
        <a:lstStyle/>
        <a:p>
          <a:endParaRPr lang="en-US"/>
        </a:p>
      </dgm:t>
    </dgm:pt>
    <dgm:pt modelId="{64478500-74A9-4AD7-B587-12B6065A9344}" type="pres">
      <dgm:prSet presAssocID="{99FFECE5-80DA-4086-8F40-1E224B01FFA9}" presName="sibTrans" presStyleLbl="sibTrans2D1" presStyleIdx="0" presStyleCnt="6"/>
      <dgm:spPr/>
      <dgm:t>
        <a:bodyPr/>
        <a:lstStyle/>
        <a:p>
          <a:endParaRPr lang="en-US"/>
        </a:p>
      </dgm:t>
    </dgm:pt>
    <dgm:pt modelId="{5C9458C7-5174-4AC2-8E77-ED9E307E28B9}" type="pres">
      <dgm:prSet presAssocID="{99FFECE5-80DA-4086-8F40-1E224B01FFA9}" presName="connectorText" presStyleLbl="sibTrans2D1" presStyleIdx="0" presStyleCnt="6"/>
      <dgm:spPr/>
      <dgm:t>
        <a:bodyPr/>
        <a:lstStyle/>
        <a:p>
          <a:endParaRPr lang="en-US"/>
        </a:p>
      </dgm:t>
    </dgm:pt>
    <dgm:pt modelId="{DC6F6527-2A8D-44D8-A342-C65C8E4C8705}" type="pres">
      <dgm:prSet presAssocID="{2A3E6146-EB21-4428-95E1-C2BA5CD74B01}" presName="node" presStyleLbl="node1" presStyleIdx="1" presStyleCnt="7">
        <dgm:presLayoutVars>
          <dgm:bulletEnabled val="1"/>
        </dgm:presLayoutVars>
      </dgm:prSet>
      <dgm:spPr/>
      <dgm:t>
        <a:bodyPr/>
        <a:lstStyle/>
        <a:p>
          <a:endParaRPr lang="en-US"/>
        </a:p>
      </dgm:t>
    </dgm:pt>
    <dgm:pt modelId="{7CA27692-3547-4F91-982E-7FB70F1E0EDE}" type="pres">
      <dgm:prSet presAssocID="{8511F0C6-66B0-4A1A-86BF-FA2B30DD55D0}" presName="sibTrans" presStyleLbl="sibTrans2D1" presStyleIdx="1" presStyleCnt="6"/>
      <dgm:spPr/>
      <dgm:t>
        <a:bodyPr/>
        <a:lstStyle/>
        <a:p>
          <a:endParaRPr lang="en-US"/>
        </a:p>
      </dgm:t>
    </dgm:pt>
    <dgm:pt modelId="{4A064503-E803-4C05-912E-DF024E125A9E}" type="pres">
      <dgm:prSet presAssocID="{8511F0C6-66B0-4A1A-86BF-FA2B30DD55D0}" presName="connectorText" presStyleLbl="sibTrans2D1" presStyleIdx="1" presStyleCnt="6"/>
      <dgm:spPr/>
      <dgm:t>
        <a:bodyPr/>
        <a:lstStyle/>
        <a:p>
          <a:endParaRPr lang="en-US"/>
        </a:p>
      </dgm:t>
    </dgm:pt>
    <dgm:pt modelId="{E332EE9B-4EEC-407B-80BB-D6C4D47C0639}" type="pres">
      <dgm:prSet presAssocID="{5BAFFBD1-AA20-41BA-84DA-411B7A1610A2}" presName="node" presStyleLbl="node1" presStyleIdx="2" presStyleCnt="7">
        <dgm:presLayoutVars>
          <dgm:bulletEnabled val="1"/>
        </dgm:presLayoutVars>
      </dgm:prSet>
      <dgm:spPr/>
      <dgm:t>
        <a:bodyPr/>
        <a:lstStyle/>
        <a:p>
          <a:endParaRPr lang="en-US"/>
        </a:p>
      </dgm:t>
    </dgm:pt>
    <dgm:pt modelId="{98F44A38-86EF-4A00-807B-B3B92460AF3E}" type="pres">
      <dgm:prSet presAssocID="{B862A68C-4BFF-473A-8C16-2A8BEAF399EA}" presName="sibTrans" presStyleLbl="sibTrans2D1" presStyleIdx="2" presStyleCnt="6"/>
      <dgm:spPr/>
      <dgm:t>
        <a:bodyPr/>
        <a:lstStyle/>
        <a:p>
          <a:endParaRPr lang="en-US"/>
        </a:p>
      </dgm:t>
    </dgm:pt>
    <dgm:pt modelId="{EB6CFD5D-0A67-42F2-889D-9EE232B6EE70}" type="pres">
      <dgm:prSet presAssocID="{B862A68C-4BFF-473A-8C16-2A8BEAF399EA}" presName="connectorText" presStyleLbl="sibTrans2D1" presStyleIdx="2" presStyleCnt="6"/>
      <dgm:spPr/>
      <dgm:t>
        <a:bodyPr/>
        <a:lstStyle/>
        <a:p>
          <a:endParaRPr lang="en-US"/>
        </a:p>
      </dgm:t>
    </dgm:pt>
    <dgm:pt modelId="{E0016401-4D76-4CD9-B468-4E655E76F8C5}" type="pres">
      <dgm:prSet presAssocID="{ADA07300-A34C-48F5-AD98-1BE75F83F42D}" presName="node" presStyleLbl="node1" presStyleIdx="3" presStyleCnt="7">
        <dgm:presLayoutVars>
          <dgm:bulletEnabled val="1"/>
        </dgm:presLayoutVars>
      </dgm:prSet>
      <dgm:spPr/>
      <dgm:t>
        <a:bodyPr/>
        <a:lstStyle/>
        <a:p>
          <a:endParaRPr lang="en-US"/>
        </a:p>
      </dgm:t>
    </dgm:pt>
    <dgm:pt modelId="{742E9DD0-A31C-43A0-9E0E-922A71457609}" type="pres">
      <dgm:prSet presAssocID="{D9693950-C72B-4E89-9226-2B2667233A11}" presName="sibTrans" presStyleLbl="sibTrans2D1" presStyleIdx="3" presStyleCnt="6" custAng="18907890" custScaleX="212035" custScaleY="97200" custLinFactY="-87907" custLinFactNeighborX="-2303" custLinFactNeighborY="-100000"/>
      <dgm:spPr/>
      <dgm:t>
        <a:bodyPr/>
        <a:lstStyle/>
        <a:p>
          <a:endParaRPr lang="en-US"/>
        </a:p>
      </dgm:t>
    </dgm:pt>
    <dgm:pt modelId="{499935E6-9E63-405A-8176-25CBA9AF8D3D}" type="pres">
      <dgm:prSet presAssocID="{D9693950-C72B-4E89-9226-2B2667233A11}" presName="connectorText" presStyleLbl="sibTrans2D1" presStyleIdx="3" presStyleCnt="6"/>
      <dgm:spPr/>
      <dgm:t>
        <a:bodyPr/>
        <a:lstStyle/>
        <a:p>
          <a:endParaRPr lang="en-US"/>
        </a:p>
      </dgm:t>
    </dgm:pt>
    <dgm:pt modelId="{3C35FFE3-E637-44CC-97B3-311542669C99}" type="pres">
      <dgm:prSet presAssocID="{09EDE9FC-6AE8-4AD3-8DAC-9D1794EC700D}" presName="node" presStyleLbl="node1" presStyleIdx="4" presStyleCnt="7">
        <dgm:presLayoutVars>
          <dgm:bulletEnabled val="1"/>
        </dgm:presLayoutVars>
      </dgm:prSet>
      <dgm:spPr/>
      <dgm:t>
        <a:bodyPr/>
        <a:lstStyle/>
        <a:p>
          <a:endParaRPr lang="en-US"/>
        </a:p>
      </dgm:t>
    </dgm:pt>
    <dgm:pt modelId="{63907EC9-14BD-4CBA-BB09-E6BC4E74F657}" type="pres">
      <dgm:prSet presAssocID="{08144FEB-091C-43D4-BF36-C54696B9D502}" presName="sibTrans" presStyleLbl="sibTrans2D1" presStyleIdx="4" presStyleCnt="6"/>
      <dgm:spPr/>
      <dgm:t>
        <a:bodyPr/>
        <a:lstStyle/>
        <a:p>
          <a:endParaRPr lang="en-US"/>
        </a:p>
      </dgm:t>
    </dgm:pt>
    <dgm:pt modelId="{D661A5FF-C422-4430-98F5-BE2A3A403384}" type="pres">
      <dgm:prSet presAssocID="{08144FEB-091C-43D4-BF36-C54696B9D502}" presName="connectorText" presStyleLbl="sibTrans2D1" presStyleIdx="4" presStyleCnt="6"/>
      <dgm:spPr/>
      <dgm:t>
        <a:bodyPr/>
        <a:lstStyle/>
        <a:p>
          <a:endParaRPr lang="en-US"/>
        </a:p>
      </dgm:t>
    </dgm:pt>
    <dgm:pt modelId="{AADBBB1C-883D-4808-8E6F-C2645C6821CC}" type="pres">
      <dgm:prSet presAssocID="{E5BD946B-2E03-42D0-9F9D-BE82F867EC71}" presName="node" presStyleLbl="node1" presStyleIdx="5" presStyleCnt="7">
        <dgm:presLayoutVars>
          <dgm:bulletEnabled val="1"/>
        </dgm:presLayoutVars>
      </dgm:prSet>
      <dgm:spPr/>
      <dgm:t>
        <a:bodyPr/>
        <a:lstStyle/>
        <a:p>
          <a:endParaRPr lang="en-US"/>
        </a:p>
      </dgm:t>
    </dgm:pt>
    <dgm:pt modelId="{590D3D89-92C3-4C7F-9C2A-EBD084098FED}" type="pres">
      <dgm:prSet presAssocID="{8F8A8C7E-0750-4A7B-B014-613C4FF4E15C}" presName="sibTrans" presStyleLbl="sibTrans2D1" presStyleIdx="5" presStyleCnt="6"/>
      <dgm:spPr/>
      <dgm:t>
        <a:bodyPr/>
        <a:lstStyle/>
        <a:p>
          <a:endParaRPr lang="en-US"/>
        </a:p>
      </dgm:t>
    </dgm:pt>
    <dgm:pt modelId="{8CD98893-941A-4D9E-BE13-8C03464DBB76}" type="pres">
      <dgm:prSet presAssocID="{8F8A8C7E-0750-4A7B-B014-613C4FF4E15C}" presName="connectorText" presStyleLbl="sibTrans2D1" presStyleIdx="5" presStyleCnt="6"/>
      <dgm:spPr/>
      <dgm:t>
        <a:bodyPr/>
        <a:lstStyle/>
        <a:p>
          <a:endParaRPr lang="en-US"/>
        </a:p>
      </dgm:t>
    </dgm:pt>
    <dgm:pt modelId="{486ABD5C-B428-4CCE-A91F-DE46A2A8386B}" type="pres">
      <dgm:prSet presAssocID="{15185B33-3007-46EF-8E2B-D36A2681CD4D}" presName="node" presStyleLbl="node1" presStyleIdx="6" presStyleCnt="7">
        <dgm:presLayoutVars>
          <dgm:bulletEnabled val="1"/>
        </dgm:presLayoutVars>
      </dgm:prSet>
      <dgm:spPr/>
      <dgm:t>
        <a:bodyPr/>
        <a:lstStyle/>
        <a:p>
          <a:endParaRPr lang="en-US"/>
        </a:p>
      </dgm:t>
    </dgm:pt>
  </dgm:ptLst>
  <dgm:cxnLst>
    <dgm:cxn modelId="{F7F9A035-A7EC-46B5-A278-C89A997A4F17}" type="presOf" srcId="{8F8A8C7E-0750-4A7B-B014-613C4FF4E15C}" destId="{590D3D89-92C3-4C7F-9C2A-EBD084098FED}" srcOrd="0" destOrd="0" presId="urn:microsoft.com/office/officeart/2005/8/layout/process5"/>
    <dgm:cxn modelId="{8E763C62-F057-4B79-BE63-4BD4FC01F8C1}" type="presOf" srcId="{99FFECE5-80DA-4086-8F40-1E224B01FFA9}" destId="{5C9458C7-5174-4AC2-8E77-ED9E307E28B9}" srcOrd="1" destOrd="0" presId="urn:microsoft.com/office/officeart/2005/8/layout/process5"/>
    <dgm:cxn modelId="{AB288897-D342-4ABC-B717-71AC8BDC5547}" type="presOf" srcId="{8511F0C6-66B0-4A1A-86BF-FA2B30DD55D0}" destId="{4A064503-E803-4C05-912E-DF024E125A9E}" srcOrd="1" destOrd="0" presId="urn:microsoft.com/office/officeart/2005/8/layout/process5"/>
    <dgm:cxn modelId="{4F22C87E-6187-4BD7-8B6C-3EFBE55869A1}" type="presOf" srcId="{6483964E-F182-4231-A8B3-F5D0AAEECCBC}" destId="{8F7F106C-E92D-4F5C-90F0-04193651223A}" srcOrd="0" destOrd="0" presId="urn:microsoft.com/office/officeart/2005/8/layout/process5"/>
    <dgm:cxn modelId="{2E453374-21B3-4D7F-8278-772614CDA204}" type="presOf" srcId="{ADA07300-A34C-48F5-AD98-1BE75F83F42D}" destId="{E0016401-4D76-4CD9-B468-4E655E76F8C5}" srcOrd="0" destOrd="0" presId="urn:microsoft.com/office/officeart/2005/8/layout/process5"/>
    <dgm:cxn modelId="{58012157-7FDB-4685-9AA1-1AA51C3E5E89}" type="presOf" srcId="{B862A68C-4BFF-473A-8C16-2A8BEAF399EA}" destId="{EB6CFD5D-0A67-42F2-889D-9EE232B6EE70}" srcOrd="1" destOrd="0" presId="urn:microsoft.com/office/officeart/2005/8/layout/process5"/>
    <dgm:cxn modelId="{B1234F6E-C758-4D6E-B244-0C4D18B5B20C}" type="presOf" srcId="{08144FEB-091C-43D4-BF36-C54696B9D502}" destId="{D661A5FF-C422-4430-98F5-BE2A3A403384}" srcOrd="1" destOrd="0" presId="urn:microsoft.com/office/officeart/2005/8/layout/process5"/>
    <dgm:cxn modelId="{6FE6A5B4-8398-46B7-8F1E-178CF63392F0}" type="presOf" srcId="{D9693950-C72B-4E89-9226-2B2667233A11}" destId="{499935E6-9E63-405A-8176-25CBA9AF8D3D}" srcOrd="1" destOrd="0" presId="urn:microsoft.com/office/officeart/2005/8/layout/process5"/>
    <dgm:cxn modelId="{4B54EAE5-1494-46F1-A9AF-159CD5306D85}" srcId="{F9A69CB5-D928-4149-B9C3-E84337F1C5AD}" destId="{ADA07300-A34C-48F5-AD98-1BE75F83F42D}" srcOrd="3" destOrd="0" parTransId="{A8417120-7919-43B1-B5D8-9994C60CF829}" sibTransId="{D9693950-C72B-4E89-9226-2B2667233A11}"/>
    <dgm:cxn modelId="{6BD3F27E-1AD3-4125-B715-C31F368DE14C}" type="presOf" srcId="{F9A69CB5-D928-4149-B9C3-E84337F1C5AD}" destId="{3FFE8857-E917-4B75-9E3F-F972DAD2F2B0}" srcOrd="0" destOrd="0" presId="urn:microsoft.com/office/officeart/2005/8/layout/process5"/>
    <dgm:cxn modelId="{AB7DE6B8-6FDA-435E-8BE6-5B1F79C572AE}" type="presOf" srcId="{09EDE9FC-6AE8-4AD3-8DAC-9D1794EC700D}" destId="{3C35FFE3-E637-44CC-97B3-311542669C99}" srcOrd="0" destOrd="0" presId="urn:microsoft.com/office/officeart/2005/8/layout/process5"/>
    <dgm:cxn modelId="{1E7A86FE-3072-47E4-BE6C-3828E3AE6F2E}" type="presOf" srcId="{2A3E6146-EB21-4428-95E1-C2BA5CD74B01}" destId="{DC6F6527-2A8D-44D8-A342-C65C8E4C8705}" srcOrd="0" destOrd="0" presId="urn:microsoft.com/office/officeart/2005/8/layout/process5"/>
    <dgm:cxn modelId="{BF484871-F3F3-4D2A-934F-DAD461734AB8}" srcId="{F9A69CB5-D928-4149-B9C3-E84337F1C5AD}" destId="{E5BD946B-2E03-42D0-9F9D-BE82F867EC71}" srcOrd="5" destOrd="0" parTransId="{2EC42AE4-F24D-4AA5-92A4-B2AB104C3A4B}" sibTransId="{8F8A8C7E-0750-4A7B-B014-613C4FF4E15C}"/>
    <dgm:cxn modelId="{70733BBC-A7A9-4825-807E-8A03E9F161FC}" type="presOf" srcId="{8F8A8C7E-0750-4A7B-B014-613C4FF4E15C}" destId="{8CD98893-941A-4D9E-BE13-8C03464DBB76}" srcOrd="1" destOrd="0" presId="urn:microsoft.com/office/officeart/2005/8/layout/process5"/>
    <dgm:cxn modelId="{71E76D5E-F8F4-4ADD-878C-35BB1E123A78}" type="presOf" srcId="{8511F0C6-66B0-4A1A-86BF-FA2B30DD55D0}" destId="{7CA27692-3547-4F91-982E-7FB70F1E0EDE}" srcOrd="0" destOrd="0" presId="urn:microsoft.com/office/officeart/2005/8/layout/process5"/>
    <dgm:cxn modelId="{2BE07C6D-55B5-4A4A-A4E6-0E8799654F35}" type="presOf" srcId="{E5BD946B-2E03-42D0-9F9D-BE82F867EC71}" destId="{AADBBB1C-883D-4808-8E6F-C2645C6821CC}" srcOrd="0" destOrd="0" presId="urn:microsoft.com/office/officeart/2005/8/layout/process5"/>
    <dgm:cxn modelId="{1B502EE8-519A-4DDE-9060-BC819A73952B}" srcId="{F9A69CB5-D928-4149-B9C3-E84337F1C5AD}" destId="{09EDE9FC-6AE8-4AD3-8DAC-9D1794EC700D}" srcOrd="4" destOrd="0" parTransId="{8FBC3DC9-CE7B-4044-946D-C42125AB68FE}" sibTransId="{08144FEB-091C-43D4-BF36-C54696B9D502}"/>
    <dgm:cxn modelId="{8A95EA3C-0818-4978-9027-1CABB35A4689}" type="presOf" srcId="{08144FEB-091C-43D4-BF36-C54696B9D502}" destId="{63907EC9-14BD-4CBA-BB09-E6BC4E74F657}" srcOrd="0" destOrd="0" presId="urn:microsoft.com/office/officeart/2005/8/layout/process5"/>
    <dgm:cxn modelId="{B0FF40F5-21BB-4777-A6A8-F219CA1BA209}" type="presOf" srcId="{D9693950-C72B-4E89-9226-2B2667233A11}" destId="{742E9DD0-A31C-43A0-9E0E-922A71457609}" srcOrd="0" destOrd="0" presId="urn:microsoft.com/office/officeart/2005/8/layout/process5"/>
    <dgm:cxn modelId="{5B09495F-136B-4CF3-B7E1-6F32AB3B6AC0}" type="presOf" srcId="{15185B33-3007-46EF-8E2B-D36A2681CD4D}" destId="{486ABD5C-B428-4CCE-A91F-DE46A2A8386B}" srcOrd="0" destOrd="0" presId="urn:microsoft.com/office/officeart/2005/8/layout/process5"/>
    <dgm:cxn modelId="{BC1EB234-5717-4239-AAAB-4A15935F5BCF}" srcId="{F9A69CB5-D928-4149-B9C3-E84337F1C5AD}" destId="{2A3E6146-EB21-4428-95E1-C2BA5CD74B01}" srcOrd="1" destOrd="0" parTransId="{E0AD50A7-6282-446E-B82D-3EFE2AF8B477}" sibTransId="{8511F0C6-66B0-4A1A-86BF-FA2B30DD55D0}"/>
    <dgm:cxn modelId="{5F17E85B-8493-46E2-9316-FDDB811941CA}" srcId="{F9A69CB5-D928-4149-B9C3-E84337F1C5AD}" destId="{15185B33-3007-46EF-8E2B-D36A2681CD4D}" srcOrd="6" destOrd="0" parTransId="{FA21360A-540E-4D6E-8F78-AFCF79408513}" sibTransId="{5CAC4451-83A3-4EE4-B616-A349E8564696}"/>
    <dgm:cxn modelId="{4F9C9F3B-E413-463E-BFFB-7AEC08A51BBF}" srcId="{F9A69CB5-D928-4149-B9C3-E84337F1C5AD}" destId="{5BAFFBD1-AA20-41BA-84DA-411B7A1610A2}" srcOrd="2" destOrd="0" parTransId="{94375FAF-56D8-46DA-B801-E479BA52476D}" sibTransId="{B862A68C-4BFF-473A-8C16-2A8BEAF399EA}"/>
    <dgm:cxn modelId="{DA811AC5-0A71-4944-9DA5-67BBEBED1705}" type="presOf" srcId="{99FFECE5-80DA-4086-8F40-1E224B01FFA9}" destId="{64478500-74A9-4AD7-B587-12B6065A9344}" srcOrd="0" destOrd="0" presId="urn:microsoft.com/office/officeart/2005/8/layout/process5"/>
    <dgm:cxn modelId="{2227A389-0B46-4E5F-8A05-F7FB71B167CD}" srcId="{F9A69CB5-D928-4149-B9C3-E84337F1C5AD}" destId="{6483964E-F182-4231-A8B3-F5D0AAEECCBC}" srcOrd="0" destOrd="0" parTransId="{3EA8640C-8160-4D97-B141-DB982ACF3196}" sibTransId="{99FFECE5-80DA-4086-8F40-1E224B01FFA9}"/>
    <dgm:cxn modelId="{A5B87C8E-379E-4834-A363-FEF914026DC2}" type="presOf" srcId="{B862A68C-4BFF-473A-8C16-2A8BEAF399EA}" destId="{98F44A38-86EF-4A00-807B-B3B92460AF3E}" srcOrd="0" destOrd="0" presId="urn:microsoft.com/office/officeart/2005/8/layout/process5"/>
    <dgm:cxn modelId="{FC1F6D02-5D35-46C6-A8C3-4570A16C9A7B}" type="presOf" srcId="{5BAFFBD1-AA20-41BA-84DA-411B7A1610A2}" destId="{E332EE9B-4EEC-407B-80BB-D6C4D47C0639}" srcOrd="0" destOrd="0" presId="urn:microsoft.com/office/officeart/2005/8/layout/process5"/>
    <dgm:cxn modelId="{7510DDC7-9A50-40FF-8546-053BC8DBA0FA}" type="presParOf" srcId="{3FFE8857-E917-4B75-9E3F-F972DAD2F2B0}" destId="{8F7F106C-E92D-4F5C-90F0-04193651223A}" srcOrd="0" destOrd="0" presId="urn:microsoft.com/office/officeart/2005/8/layout/process5"/>
    <dgm:cxn modelId="{68F97E1D-52B7-43F9-AC67-4FF78AE04F8D}" type="presParOf" srcId="{3FFE8857-E917-4B75-9E3F-F972DAD2F2B0}" destId="{64478500-74A9-4AD7-B587-12B6065A9344}" srcOrd="1" destOrd="0" presId="urn:microsoft.com/office/officeart/2005/8/layout/process5"/>
    <dgm:cxn modelId="{7789606A-F3EE-40C1-937A-301D3B9276F8}" type="presParOf" srcId="{64478500-74A9-4AD7-B587-12B6065A9344}" destId="{5C9458C7-5174-4AC2-8E77-ED9E307E28B9}" srcOrd="0" destOrd="0" presId="urn:microsoft.com/office/officeart/2005/8/layout/process5"/>
    <dgm:cxn modelId="{D9D30E6B-5F5E-45B6-9B4B-121C3012FF0A}" type="presParOf" srcId="{3FFE8857-E917-4B75-9E3F-F972DAD2F2B0}" destId="{DC6F6527-2A8D-44D8-A342-C65C8E4C8705}" srcOrd="2" destOrd="0" presId="urn:microsoft.com/office/officeart/2005/8/layout/process5"/>
    <dgm:cxn modelId="{7CA284AB-A301-40CC-8EF7-58A08B162CAC}" type="presParOf" srcId="{3FFE8857-E917-4B75-9E3F-F972DAD2F2B0}" destId="{7CA27692-3547-4F91-982E-7FB70F1E0EDE}" srcOrd="3" destOrd="0" presId="urn:microsoft.com/office/officeart/2005/8/layout/process5"/>
    <dgm:cxn modelId="{B6CDBC7A-8EBE-400A-AE8A-48F23F2AC160}" type="presParOf" srcId="{7CA27692-3547-4F91-982E-7FB70F1E0EDE}" destId="{4A064503-E803-4C05-912E-DF024E125A9E}" srcOrd="0" destOrd="0" presId="urn:microsoft.com/office/officeart/2005/8/layout/process5"/>
    <dgm:cxn modelId="{ED328B51-C999-4554-93B8-98F583CEAEC8}" type="presParOf" srcId="{3FFE8857-E917-4B75-9E3F-F972DAD2F2B0}" destId="{E332EE9B-4EEC-407B-80BB-D6C4D47C0639}" srcOrd="4" destOrd="0" presId="urn:microsoft.com/office/officeart/2005/8/layout/process5"/>
    <dgm:cxn modelId="{F592A0E5-E7D2-450B-9A1B-0C2211C41785}" type="presParOf" srcId="{3FFE8857-E917-4B75-9E3F-F972DAD2F2B0}" destId="{98F44A38-86EF-4A00-807B-B3B92460AF3E}" srcOrd="5" destOrd="0" presId="urn:microsoft.com/office/officeart/2005/8/layout/process5"/>
    <dgm:cxn modelId="{DDA845F9-92DC-4300-9450-8359E3A49868}" type="presParOf" srcId="{98F44A38-86EF-4A00-807B-B3B92460AF3E}" destId="{EB6CFD5D-0A67-42F2-889D-9EE232B6EE70}" srcOrd="0" destOrd="0" presId="urn:microsoft.com/office/officeart/2005/8/layout/process5"/>
    <dgm:cxn modelId="{3EDF2E69-30B5-4FA0-92E9-2FD3212F2FCF}" type="presParOf" srcId="{3FFE8857-E917-4B75-9E3F-F972DAD2F2B0}" destId="{E0016401-4D76-4CD9-B468-4E655E76F8C5}" srcOrd="6" destOrd="0" presId="urn:microsoft.com/office/officeart/2005/8/layout/process5"/>
    <dgm:cxn modelId="{2F0E6963-93E8-4CD6-8C90-CFF23E339E65}" type="presParOf" srcId="{3FFE8857-E917-4B75-9E3F-F972DAD2F2B0}" destId="{742E9DD0-A31C-43A0-9E0E-922A71457609}" srcOrd="7" destOrd="0" presId="urn:microsoft.com/office/officeart/2005/8/layout/process5"/>
    <dgm:cxn modelId="{F0A45802-DE1A-4CA3-A056-DF6AB05C0BA4}" type="presParOf" srcId="{742E9DD0-A31C-43A0-9E0E-922A71457609}" destId="{499935E6-9E63-405A-8176-25CBA9AF8D3D}" srcOrd="0" destOrd="0" presId="urn:microsoft.com/office/officeart/2005/8/layout/process5"/>
    <dgm:cxn modelId="{C3751DDE-3EE2-4116-8681-21A03E65F09F}" type="presParOf" srcId="{3FFE8857-E917-4B75-9E3F-F972DAD2F2B0}" destId="{3C35FFE3-E637-44CC-97B3-311542669C99}" srcOrd="8" destOrd="0" presId="urn:microsoft.com/office/officeart/2005/8/layout/process5"/>
    <dgm:cxn modelId="{00BB9B0F-9D06-4E36-B231-043A2EDC2E1F}" type="presParOf" srcId="{3FFE8857-E917-4B75-9E3F-F972DAD2F2B0}" destId="{63907EC9-14BD-4CBA-BB09-E6BC4E74F657}" srcOrd="9" destOrd="0" presId="urn:microsoft.com/office/officeart/2005/8/layout/process5"/>
    <dgm:cxn modelId="{11D1563D-0D58-4415-A943-CC20D9371669}" type="presParOf" srcId="{63907EC9-14BD-4CBA-BB09-E6BC4E74F657}" destId="{D661A5FF-C422-4430-98F5-BE2A3A403384}" srcOrd="0" destOrd="0" presId="urn:microsoft.com/office/officeart/2005/8/layout/process5"/>
    <dgm:cxn modelId="{304BE1C6-676D-4BE9-9455-03ADEF5FD579}" type="presParOf" srcId="{3FFE8857-E917-4B75-9E3F-F972DAD2F2B0}" destId="{AADBBB1C-883D-4808-8E6F-C2645C6821CC}" srcOrd="10" destOrd="0" presId="urn:microsoft.com/office/officeart/2005/8/layout/process5"/>
    <dgm:cxn modelId="{D09CEA57-95CB-4791-8160-0C7ADB58ECA4}" type="presParOf" srcId="{3FFE8857-E917-4B75-9E3F-F972DAD2F2B0}" destId="{590D3D89-92C3-4C7F-9C2A-EBD084098FED}" srcOrd="11" destOrd="0" presId="urn:microsoft.com/office/officeart/2005/8/layout/process5"/>
    <dgm:cxn modelId="{B289A333-CF2A-497B-AD84-EA19C411A2BC}" type="presParOf" srcId="{590D3D89-92C3-4C7F-9C2A-EBD084098FED}" destId="{8CD98893-941A-4D9E-BE13-8C03464DBB76}" srcOrd="0" destOrd="0" presId="urn:microsoft.com/office/officeart/2005/8/layout/process5"/>
    <dgm:cxn modelId="{CF87DD43-66C7-4DB1-930F-794C4C893F50}" type="presParOf" srcId="{3FFE8857-E917-4B75-9E3F-F972DAD2F2B0}" destId="{486ABD5C-B428-4CCE-A91F-DE46A2A8386B}" srcOrd="12" destOrd="0" presId="urn:microsoft.com/office/officeart/2005/8/layout/process5"/>
  </dgm:cxnLst>
  <dgm:bg>
    <a:effectLst>
      <a:glow rad="139700">
        <a:schemeClr val="accent6">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F106C-E92D-4F5C-90F0-04193651223A}">
      <dsp:nvSpPr>
        <dsp:cNvPr id="0" name=""/>
        <dsp:cNvSpPr/>
      </dsp:nvSpPr>
      <dsp:spPr>
        <a:xfrm>
          <a:off x="877961" y="1136"/>
          <a:ext cx="1523125" cy="913875"/>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40000"/>
              </a:schemeClr>
              <a:schemeClr val="accent5">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Marine Protected Area (MPA)</a:t>
          </a:r>
          <a:endParaRPr lang="en-US" sz="1500" kern="1200" dirty="0"/>
        </a:p>
      </dsp:txBody>
      <dsp:txXfrm>
        <a:off x="904727" y="27902"/>
        <a:ext cx="1469593" cy="860343"/>
      </dsp:txXfrm>
    </dsp:sp>
    <dsp:sp modelId="{64478500-74A9-4AD7-B587-12B6065A9344}">
      <dsp:nvSpPr>
        <dsp:cNvPr id="0" name=""/>
        <dsp:cNvSpPr/>
      </dsp:nvSpPr>
      <dsp:spPr>
        <a:xfrm>
          <a:off x="2535121" y="269206"/>
          <a:ext cx="322902" cy="377735"/>
        </a:xfrm>
        <a:prstGeom prst="rightArrow">
          <a:avLst>
            <a:gd name="adj1" fmla="val 60000"/>
            <a:gd name="adj2" fmla="val 50000"/>
          </a:avLst>
        </a:prstGeom>
        <a:solidFill>
          <a:schemeClr val="accent5">
            <a:hueOff val="0"/>
            <a:satOff val="0"/>
            <a:lumOff val="0"/>
            <a:alphaOff val="0"/>
          </a:schemeClr>
        </a:solidFill>
        <a:ln>
          <a:noFill/>
        </a:ln>
        <a:effectLst>
          <a:outerShdw blurRad="95000" rotWithShape="0">
            <a:srgbClr val="000000">
              <a:alpha val="50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535121" y="344753"/>
        <a:ext cx="226031" cy="226641"/>
      </dsp:txXfrm>
    </dsp:sp>
    <dsp:sp modelId="{DC6F6527-2A8D-44D8-A342-C65C8E4C8705}">
      <dsp:nvSpPr>
        <dsp:cNvPr id="0" name=""/>
        <dsp:cNvSpPr/>
      </dsp:nvSpPr>
      <dsp:spPr>
        <a:xfrm>
          <a:off x="3010337" y="1136"/>
          <a:ext cx="1523125" cy="913875"/>
        </a:xfrm>
        <a:prstGeom prst="roundRect">
          <a:avLst>
            <a:gd name="adj" fmla="val 10000"/>
          </a:avLst>
        </a:prstGeom>
        <a:blipFill rotWithShape="0">
          <a:blip xmlns:r="http://schemas.openxmlformats.org/officeDocument/2006/relationships" r:embed="rId1">
            <a:duotone>
              <a:schemeClr val="accent5">
                <a:hueOff val="-89998"/>
                <a:satOff val="0"/>
                <a:lumOff val="1569"/>
                <a:alphaOff val="0"/>
                <a:shade val="40000"/>
              </a:schemeClr>
              <a:schemeClr val="accent5">
                <a:hueOff val="-89998"/>
                <a:satOff val="0"/>
                <a:lumOff val="1569"/>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Fishermen of the area hired to protect the MPA</a:t>
          </a:r>
          <a:endParaRPr lang="en-US" sz="1500" kern="1200" dirty="0"/>
        </a:p>
      </dsp:txBody>
      <dsp:txXfrm>
        <a:off x="3037103" y="27902"/>
        <a:ext cx="1469593" cy="860343"/>
      </dsp:txXfrm>
    </dsp:sp>
    <dsp:sp modelId="{7CA27692-3547-4F91-982E-7FB70F1E0EDE}">
      <dsp:nvSpPr>
        <dsp:cNvPr id="0" name=""/>
        <dsp:cNvSpPr/>
      </dsp:nvSpPr>
      <dsp:spPr>
        <a:xfrm>
          <a:off x="4667497" y="269206"/>
          <a:ext cx="322902" cy="377735"/>
        </a:xfrm>
        <a:prstGeom prst="rightArrow">
          <a:avLst>
            <a:gd name="adj1" fmla="val 60000"/>
            <a:gd name="adj2" fmla="val 50000"/>
          </a:avLst>
        </a:prstGeom>
        <a:solidFill>
          <a:schemeClr val="accent5">
            <a:hueOff val="-107998"/>
            <a:satOff val="0"/>
            <a:lumOff val="1882"/>
            <a:alphaOff val="0"/>
          </a:schemeClr>
        </a:solidFill>
        <a:ln>
          <a:noFill/>
        </a:ln>
        <a:effectLst>
          <a:outerShdw blurRad="95000" rotWithShape="0">
            <a:srgbClr val="000000">
              <a:alpha val="50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667497" y="344753"/>
        <a:ext cx="226031" cy="226641"/>
      </dsp:txXfrm>
    </dsp:sp>
    <dsp:sp modelId="{E332EE9B-4EEC-407B-80BB-D6C4D47C0639}">
      <dsp:nvSpPr>
        <dsp:cNvPr id="0" name=""/>
        <dsp:cNvSpPr/>
      </dsp:nvSpPr>
      <dsp:spPr>
        <a:xfrm>
          <a:off x="5142713" y="1136"/>
          <a:ext cx="1523125" cy="913875"/>
        </a:xfrm>
        <a:prstGeom prst="roundRect">
          <a:avLst>
            <a:gd name="adj" fmla="val 10000"/>
          </a:avLst>
        </a:prstGeom>
        <a:blipFill rotWithShape="0">
          <a:blip xmlns:r="http://schemas.openxmlformats.org/officeDocument/2006/relationships" r:embed="rId1">
            <a:duotone>
              <a:schemeClr val="accent5">
                <a:hueOff val="-179997"/>
                <a:satOff val="0"/>
                <a:lumOff val="3137"/>
                <a:alphaOff val="0"/>
                <a:shade val="40000"/>
              </a:schemeClr>
              <a:schemeClr val="accent5">
                <a:hueOff val="-179997"/>
                <a:satOff val="0"/>
                <a:lumOff val="3137"/>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Increased reef health </a:t>
          </a:r>
          <a:endParaRPr lang="en-US" sz="1500" kern="1200" dirty="0"/>
        </a:p>
      </dsp:txBody>
      <dsp:txXfrm>
        <a:off x="5169479" y="27902"/>
        <a:ext cx="1469593" cy="860343"/>
      </dsp:txXfrm>
    </dsp:sp>
    <dsp:sp modelId="{98F44A38-86EF-4A00-807B-B3B92460AF3E}">
      <dsp:nvSpPr>
        <dsp:cNvPr id="0" name=""/>
        <dsp:cNvSpPr/>
      </dsp:nvSpPr>
      <dsp:spPr>
        <a:xfrm rot="5400000">
          <a:off x="5742824" y="1021630"/>
          <a:ext cx="322902" cy="377735"/>
        </a:xfrm>
        <a:prstGeom prst="rightArrow">
          <a:avLst>
            <a:gd name="adj1" fmla="val 60000"/>
            <a:gd name="adj2" fmla="val 50000"/>
          </a:avLst>
        </a:prstGeom>
        <a:solidFill>
          <a:schemeClr val="accent5">
            <a:hueOff val="-215996"/>
            <a:satOff val="0"/>
            <a:lumOff val="3765"/>
            <a:alphaOff val="0"/>
          </a:schemeClr>
        </a:solidFill>
        <a:ln>
          <a:noFill/>
        </a:ln>
        <a:effectLst>
          <a:outerShdw blurRad="95000" rotWithShape="0">
            <a:srgbClr val="000000">
              <a:alpha val="50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790955" y="1049047"/>
        <a:ext cx="226641" cy="226031"/>
      </dsp:txXfrm>
    </dsp:sp>
    <dsp:sp modelId="{E0016401-4D76-4CD9-B468-4E655E76F8C5}">
      <dsp:nvSpPr>
        <dsp:cNvPr id="0" name=""/>
        <dsp:cNvSpPr/>
      </dsp:nvSpPr>
      <dsp:spPr>
        <a:xfrm>
          <a:off x="5142713" y="1524262"/>
          <a:ext cx="1523125" cy="913875"/>
        </a:xfrm>
        <a:prstGeom prst="roundRect">
          <a:avLst>
            <a:gd name="adj" fmla="val 10000"/>
          </a:avLst>
        </a:prstGeom>
        <a:blipFill rotWithShape="0">
          <a:blip xmlns:r="http://schemas.openxmlformats.org/officeDocument/2006/relationships" r:embed="rId1">
            <a:duotone>
              <a:schemeClr val="accent5">
                <a:hueOff val="-269995"/>
                <a:satOff val="0"/>
                <a:lumOff val="4706"/>
                <a:alphaOff val="0"/>
                <a:shade val="40000"/>
              </a:schemeClr>
              <a:schemeClr val="accent5">
                <a:hueOff val="-269995"/>
                <a:satOff val="0"/>
                <a:lumOff val="4706"/>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Improvement of local fishing industry*</a:t>
          </a:r>
          <a:endParaRPr lang="en-US" sz="1500" kern="1200" dirty="0"/>
        </a:p>
      </dsp:txBody>
      <dsp:txXfrm>
        <a:off x="5169479" y="1551028"/>
        <a:ext cx="1469593" cy="860343"/>
      </dsp:txXfrm>
    </dsp:sp>
    <dsp:sp modelId="{742E9DD0-A31C-43A0-9E0E-922A71457609}">
      <dsp:nvSpPr>
        <dsp:cNvPr id="0" name=""/>
        <dsp:cNvSpPr/>
      </dsp:nvSpPr>
      <dsp:spPr>
        <a:xfrm rot="8107890">
          <a:off x="4497456" y="1087829"/>
          <a:ext cx="684666" cy="367158"/>
        </a:xfrm>
        <a:prstGeom prst="rightArrow">
          <a:avLst>
            <a:gd name="adj1" fmla="val 60000"/>
            <a:gd name="adj2" fmla="val 50000"/>
          </a:avLst>
        </a:prstGeom>
        <a:solidFill>
          <a:schemeClr val="accent5">
            <a:hueOff val="-323995"/>
            <a:satOff val="0"/>
            <a:lumOff val="5647"/>
            <a:alphaOff val="0"/>
          </a:schemeClr>
        </a:solidFill>
        <a:ln>
          <a:noFill/>
        </a:ln>
        <a:effectLst>
          <a:outerShdw blurRad="95000" rotWithShape="0">
            <a:srgbClr val="000000">
              <a:alpha val="50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591562" y="1122408"/>
        <a:ext cx="574519" cy="220294"/>
      </dsp:txXfrm>
    </dsp:sp>
    <dsp:sp modelId="{3C35FFE3-E637-44CC-97B3-311542669C99}">
      <dsp:nvSpPr>
        <dsp:cNvPr id="0" name=""/>
        <dsp:cNvSpPr/>
      </dsp:nvSpPr>
      <dsp:spPr>
        <a:xfrm>
          <a:off x="3010337" y="1524262"/>
          <a:ext cx="1523125" cy="913875"/>
        </a:xfrm>
        <a:prstGeom prst="roundRect">
          <a:avLst>
            <a:gd name="adj" fmla="val 10000"/>
          </a:avLst>
        </a:prstGeom>
        <a:blipFill rotWithShape="0">
          <a:blip xmlns:r="http://schemas.openxmlformats.org/officeDocument/2006/relationships" r:embed="rId1">
            <a:duotone>
              <a:schemeClr val="accent5">
                <a:hueOff val="-359994"/>
                <a:satOff val="0"/>
                <a:lumOff val="6275"/>
                <a:alphaOff val="0"/>
                <a:shade val="40000"/>
              </a:schemeClr>
              <a:schemeClr val="accent5">
                <a:hueOff val="-359994"/>
                <a:satOff val="0"/>
                <a:lumOff val="6275"/>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Ability to draw in </a:t>
          </a:r>
          <a:r>
            <a:rPr lang="en-US" sz="1500" i="1" kern="1200" dirty="0" smtClean="0"/>
            <a:t>ecotourism</a:t>
          </a:r>
          <a:endParaRPr lang="en-US" sz="1500" i="1" kern="1200" dirty="0"/>
        </a:p>
      </dsp:txBody>
      <dsp:txXfrm>
        <a:off x="3037103" y="1551028"/>
        <a:ext cx="1469593" cy="860343"/>
      </dsp:txXfrm>
    </dsp:sp>
    <dsp:sp modelId="{63907EC9-14BD-4CBA-BB09-E6BC4E74F657}">
      <dsp:nvSpPr>
        <dsp:cNvPr id="0" name=""/>
        <dsp:cNvSpPr/>
      </dsp:nvSpPr>
      <dsp:spPr>
        <a:xfrm rot="10800000">
          <a:off x="2553399" y="1792332"/>
          <a:ext cx="322902" cy="377735"/>
        </a:xfrm>
        <a:prstGeom prst="rightArrow">
          <a:avLst>
            <a:gd name="adj1" fmla="val 60000"/>
            <a:gd name="adj2" fmla="val 50000"/>
          </a:avLst>
        </a:prstGeom>
        <a:solidFill>
          <a:schemeClr val="accent5">
            <a:hueOff val="-431993"/>
            <a:satOff val="0"/>
            <a:lumOff val="7530"/>
            <a:alphaOff val="0"/>
          </a:schemeClr>
        </a:solidFill>
        <a:ln>
          <a:noFill/>
        </a:ln>
        <a:effectLst>
          <a:outerShdw blurRad="95000" rotWithShape="0">
            <a:srgbClr val="000000">
              <a:alpha val="50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650270" y="1867879"/>
        <a:ext cx="226031" cy="226641"/>
      </dsp:txXfrm>
    </dsp:sp>
    <dsp:sp modelId="{AADBBB1C-883D-4808-8E6F-C2645C6821CC}">
      <dsp:nvSpPr>
        <dsp:cNvPr id="0" name=""/>
        <dsp:cNvSpPr/>
      </dsp:nvSpPr>
      <dsp:spPr>
        <a:xfrm>
          <a:off x="877961" y="1524262"/>
          <a:ext cx="1523125" cy="913875"/>
        </a:xfrm>
        <a:prstGeom prst="roundRect">
          <a:avLst>
            <a:gd name="adj" fmla="val 10000"/>
          </a:avLst>
        </a:prstGeom>
        <a:blipFill rotWithShape="0">
          <a:blip xmlns:r="http://schemas.openxmlformats.org/officeDocument/2006/relationships" r:embed="rId1">
            <a:duotone>
              <a:schemeClr val="accent5">
                <a:hueOff val="-449992"/>
                <a:satOff val="0"/>
                <a:lumOff val="7843"/>
                <a:alphaOff val="0"/>
                <a:shade val="40000"/>
              </a:schemeClr>
              <a:schemeClr val="accent5">
                <a:hueOff val="-449992"/>
                <a:satOff val="0"/>
                <a:lumOff val="7843"/>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i="0" kern="1200" smtClean="0"/>
            <a:t>Creation of lodge </a:t>
          </a:r>
          <a:r>
            <a:rPr lang="en-US" sz="1500" i="0" kern="1200" dirty="0" smtClean="0"/>
            <a:t>and scuba center</a:t>
          </a:r>
          <a:endParaRPr lang="en-US" sz="1500" i="0" kern="1200" dirty="0"/>
        </a:p>
      </dsp:txBody>
      <dsp:txXfrm>
        <a:off x="904727" y="1551028"/>
        <a:ext cx="1469593" cy="860343"/>
      </dsp:txXfrm>
    </dsp:sp>
    <dsp:sp modelId="{590D3D89-92C3-4C7F-9C2A-EBD084098FED}">
      <dsp:nvSpPr>
        <dsp:cNvPr id="0" name=""/>
        <dsp:cNvSpPr/>
      </dsp:nvSpPr>
      <dsp:spPr>
        <a:xfrm rot="5400000">
          <a:off x="1478072" y="2544756"/>
          <a:ext cx="322902" cy="377735"/>
        </a:xfrm>
        <a:prstGeom prst="rightArrow">
          <a:avLst>
            <a:gd name="adj1" fmla="val 60000"/>
            <a:gd name="adj2" fmla="val 50000"/>
          </a:avLst>
        </a:prstGeom>
        <a:solidFill>
          <a:schemeClr val="accent5">
            <a:hueOff val="-539991"/>
            <a:satOff val="0"/>
            <a:lumOff val="9412"/>
            <a:alphaOff val="0"/>
          </a:schemeClr>
        </a:solidFill>
        <a:ln>
          <a:noFill/>
        </a:ln>
        <a:effectLst>
          <a:outerShdw blurRad="95000" rotWithShape="0">
            <a:srgbClr val="000000">
              <a:alpha val="50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526203" y="2572173"/>
        <a:ext cx="226641" cy="226031"/>
      </dsp:txXfrm>
    </dsp:sp>
    <dsp:sp modelId="{486ABD5C-B428-4CCE-A91F-DE46A2A8386B}">
      <dsp:nvSpPr>
        <dsp:cNvPr id="0" name=""/>
        <dsp:cNvSpPr/>
      </dsp:nvSpPr>
      <dsp:spPr>
        <a:xfrm>
          <a:off x="877961" y="3047387"/>
          <a:ext cx="1523125" cy="913875"/>
        </a:xfrm>
        <a:prstGeom prst="roundRect">
          <a:avLst>
            <a:gd name="adj" fmla="val 10000"/>
          </a:avLst>
        </a:prstGeom>
        <a:blipFill rotWithShape="0">
          <a:blip xmlns:r="http://schemas.openxmlformats.org/officeDocument/2006/relationships" r:embed="rId1">
            <a:duotone>
              <a:schemeClr val="accent5">
                <a:hueOff val="-539991"/>
                <a:satOff val="0"/>
                <a:lumOff val="9412"/>
                <a:alphaOff val="0"/>
                <a:shade val="40000"/>
              </a:schemeClr>
              <a:schemeClr val="accent5">
                <a:hueOff val="-539991"/>
                <a:satOff val="0"/>
                <a:lumOff val="9412"/>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i="0" kern="1200" dirty="0" smtClean="0"/>
            <a:t>Local employment opportunities</a:t>
          </a:r>
          <a:endParaRPr lang="en-US" sz="1500" i="0" kern="1200" dirty="0"/>
        </a:p>
      </dsp:txBody>
      <dsp:txXfrm>
        <a:off x="904727" y="3074153"/>
        <a:ext cx="1469593" cy="8603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5A6E9-5668-44FF-8B85-AB431144E0B9}" type="datetimeFigureOut">
              <a:rPr lang="en-US" smtClean="0"/>
              <a:pPr/>
              <a:t>5/26/17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B84C5-E5B1-448F-98D5-2C2129FBF9DE}" type="slidenum">
              <a:rPr lang="en-US" smtClean="0"/>
              <a:pPr/>
              <a:t>‹#›</a:t>
            </a:fld>
            <a:endParaRPr lang="en-US"/>
          </a:p>
        </p:txBody>
      </p:sp>
    </p:spTree>
    <p:extLst>
      <p:ext uri="{BB962C8B-B14F-4D97-AF65-F5344CB8AC3E}">
        <p14:creationId xmlns:p14="http://schemas.microsoft.com/office/powerpoint/2010/main" val="80161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3A791F0-111F-4F5B-9CDE-8EA3E475E188}" type="datetime1">
              <a:rPr lang="en-US" smtClean="0"/>
              <a:t>5/26/17</a:t>
            </a:fld>
            <a:endParaRPr lang="en-US"/>
          </a:p>
        </p:txBody>
      </p:sp>
      <p:sp>
        <p:nvSpPr>
          <p:cNvPr id="16" name="Slide Number Placeholder 15"/>
          <p:cNvSpPr>
            <a:spLocks noGrp="1"/>
          </p:cNvSpPr>
          <p:nvPr>
            <p:ph type="sldNum" sz="quarter" idx="11"/>
          </p:nvPr>
        </p:nvSpPr>
        <p:spPr/>
        <p:txBody>
          <a:bodyPr/>
          <a:lstStyle/>
          <a:p>
            <a:fld id="{AC055242-B246-41F8-9CE5-A6E0345ED82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0B9413-6930-4F8A-B0A0-2243597ECFDC}" type="datetime1">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55242-B246-41F8-9CE5-A6E0345ED8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872F90-EDC2-41BC-97AA-0F801CA9E430}" type="datetime1">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55242-B246-41F8-9CE5-A6E0345ED8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6F2818D-B303-458A-A8BA-5F18A51A694A}" type="datetime1">
              <a:rPr lang="en-US" smtClean="0"/>
              <a:t>5/26/17</a:t>
            </a:fld>
            <a:endParaRPr lang="en-US"/>
          </a:p>
        </p:txBody>
      </p:sp>
      <p:sp>
        <p:nvSpPr>
          <p:cNvPr id="15" name="Slide Number Placeholder 14"/>
          <p:cNvSpPr>
            <a:spLocks noGrp="1"/>
          </p:cNvSpPr>
          <p:nvPr>
            <p:ph type="sldNum" sz="quarter" idx="15"/>
          </p:nvPr>
        </p:nvSpPr>
        <p:spPr/>
        <p:txBody>
          <a:bodyPr/>
          <a:lstStyle>
            <a:lvl1pPr algn="ctr">
              <a:defRPr/>
            </a:lvl1pPr>
          </a:lstStyle>
          <a:p>
            <a:fld id="{AC055242-B246-41F8-9CE5-A6E0345ED82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ED7BAC-BFB6-4164-9C25-8B1E1413B324}" type="datetime1">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55242-B246-41F8-9CE5-A6E0345ED82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1F74A3-4AEA-4D4E-8392-939216967096}" type="datetime1">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55242-B246-41F8-9CE5-A6E0345ED82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C055242-B246-41F8-9CE5-A6E0345ED82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94FF57A-BFB0-4BDD-AF16-3B375AAC88F7}" type="datetime1">
              <a:rPr lang="en-US" smtClean="0"/>
              <a:t>5/26/17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BC5BEE-EE74-4257-89AC-C150E8B984D4}" type="datetime1">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55242-B246-41F8-9CE5-A6E0345ED82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2D356-2797-4CC0-BA1B-893B53E89168}" type="datetime1">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55242-B246-41F8-9CE5-A6E0345ED8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88A6300-F6B3-42DB-A5C4-3791F3069B7E}" type="datetime1">
              <a:rPr lang="en-US" smtClean="0"/>
              <a:t>5/26/17</a:t>
            </a:fld>
            <a:endParaRPr lang="en-US"/>
          </a:p>
        </p:txBody>
      </p:sp>
      <p:sp>
        <p:nvSpPr>
          <p:cNvPr id="9" name="Slide Number Placeholder 8"/>
          <p:cNvSpPr>
            <a:spLocks noGrp="1"/>
          </p:cNvSpPr>
          <p:nvPr>
            <p:ph type="sldNum" sz="quarter" idx="15"/>
          </p:nvPr>
        </p:nvSpPr>
        <p:spPr/>
        <p:txBody>
          <a:bodyPr/>
          <a:lstStyle/>
          <a:p>
            <a:fld id="{AC055242-B246-41F8-9CE5-A6E0345ED82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FA8ADC6-83F2-4387-8564-8F62B790BDF9}" type="datetime1">
              <a:rPr lang="en-US" smtClean="0"/>
              <a:t>5/26/17</a:t>
            </a:fld>
            <a:endParaRPr lang="en-US"/>
          </a:p>
        </p:txBody>
      </p:sp>
      <p:sp>
        <p:nvSpPr>
          <p:cNvPr id="9" name="Slide Number Placeholder 8"/>
          <p:cNvSpPr>
            <a:spLocks noGrp="1"/>
          </p:cNvSpPr>
          <p:nvPr>
            <p:ph type="sldNum" sz="quarter" idx="11"/>
          </p:nvPr>
        </p:nvSpPr>
        <p:spPr/>
        <p:txBody>
          <a:bodyPr/>
          <a:lstStyle/>
          <a:p>
            <a:fld id="{AC055242-B246-41F8-9CE5-A6E0345ED82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4F894EE-2F64-4A40-AE4E-B9E75874B943}" type="datetime1">
              <a:rPr lang="en-US" smtClean="0"/>
              <a:t>5/26/17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C055242-B246-41F8-9CE5-A6E0345ED82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mailto:bschweiger24@gmail.com" TargetMode="External"/><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581400"/>
            <a:ext cx="8305800" cy="1143000"/>
          </a:xfrm>
        </p:spPr>
        <p:txBody>
          <a:bodyPr/>
          <a:lstStyle/>
          <a:p>
            <a:r>
              <a:rPr lang="en-US" dirty="0" smtClean="0"/>
              <a:t>In the ravished country of Haiti where many humanitarian efforts fall short, the answer may lie just beneath the surface of the water </a:t>
            </a:r>
            <a:endParaRPr lang="en-US" dirty="0"/>
          </a:p>
        </p:txBody>
      </p:sp>
      <p:sp>
        <p:nvSpPr>
          <p:cNvPr id="2" name="Title 1"/>
          <p:cNvSpPr>
            <a:spLocks noGrp="1"/>
          </p:cNvSpPr>
          <p:nvPr>
            <p:ph type="ctrTitle"/>
          </p:nvPr>
        </p:nvSpPr>
        <p:spPr/>
        <p:txBody>
          <a:bodyPr/>
          <a:lstStyle/>
          <a:p>
            <a:r>
              <a:rPr lang="en-US" dirty="0" smtClean="0"/>
              <a:t> </a:t>
            </a:r>
            <a:endParaRPr lang="en-US" dirty="0"/>
          </a:p>
        </p:txBody>
      </p:sp>
      <p:pic>
        <p:nvPicPr>
          <p:cNvPr id="6" name="Picture 5" descr="00.jpg"/>
          <p:cNvPicPr>
            <a:picLocks noChangeAspect="1"/>
          </p:cNvPicPr>
          <p:nvPr/>
        </p:nvPicPr>
        <p:blipFill>
          <a:blip r:embed="rId2" cstate="email">
            <a:duotone>
              <a:schemeClr val="bg2">
                <a:shade val="45000"/>
                <a:satMod val="135000"/>
              </a:schemeClr>
              <a:prstClr val="white"/>
            </a:duotone>
            <a:lum bright="2000" contrast="46000"/>
          </a:blip>
          <a:stretch>
            <a:fillRect/>
          </a:stretch>
        </p:blipFill>
        <p:spPr>
          <a:xfrm>
            <a:off x="0" y="4038600"/>
            <a:ext cx="9144000" cy="2819400"/>
          </a:xfrm>
          <a:prstGeom prst="rect">
            <a:avLst/>
          </a:prstGeom>
          <a:effectLst>
            <a:outerShdw dist="50800" dir="5400000" algn="ctr" rotWithShape="0">
              <a:srgbClr val="000000">
                <a:alpha val="83000"/>
              </a:srgbClr>
            </a:outerShdw>
            <a:softEdge rad="635000"/>
          </a:effectLst>
          <a:scene3d>
            <a:camera prst="orthographicFront"/>
            <a:lightRig rig="threePt" dir="t"/>
          </a:scene3d>
          <a:sp3d prstMaterial="matte"/>
        </p:spPr>
      </p:pic>
      <p:sp>
        <p:nvSpPr>
          <p:cNvPr id="5" name="Rectangle 4"/>
          <p:cNvSpPr/>
          <p:nvPr/>
        </p:nvSpPr>
        <p:spPr>
          <a:xfrm>
            <a:off x="381000" y="2057400"/>
            <a:ext cx="82296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i="1" spc="50" dirty="0" smtClean="0">
                <a:ln w="11430"/>
                <a:blipFill>
                  <a:blip r:embed="rId3"/>
                  <a:stretch>
                    <a:fillRect/>
                  </a:stretch>
                </a:blipFill>
              </a:rPr>
              <a:t>Restoration</a:t>
            </a:r>
            <a:endParaRPr lang="en-US" sz="6000" b="1" i="1" cap="none" spc="50" dirty="0">
              <a:ln w="11430"/>
              <a:blipFill>
                <a:blip r:embed="rId3"/>
                <a:stretch>
                  <a:fillRect/>
                </a:stretch>
              </a:blipFill>
            </a:endParaRPr>
          </a:p>
        </p:txBody>
      </p:sp>
      <p:sp>
        <p:nvSpPr>
          <p:cNvPr id="7" name="Slide Number Placeholder 6"/>
          <p:cNvSpPr>
            <a:spLocks noGrp="1"/>
          </p:cNvSpPr>
          <p:nvPr>
            <p:ph type="sldNum" sz="quarter" idx="11"/>
          </p:nvPr>
        </p:nvSpPr>
        <p:spPr/>
        <p:txBody>
          <a:bodyPr/>
          <a:lstStyle/>
          <a:p>
            <a:fld id="{AC055242-B246-41F8-9CE5-A6E0345ED82E}" type="slidenum">
              <a:rPr lang="en-US" smtClean="0">
                <a:solidFill>
                  <a:schemeClr val="tx1"/>
                </a:solidFill>
              </a:rPr>
              <a:pPr/>
              <a:t>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 of employment in the Caribbean is attributable to marine related activities</a:t>
            </a:r>
          </a:p>
          <a:p>
            <a:r>
              <a:rPr lang="en-US" dirty="0" smtClean="0"/>
              <a:t>About 13% of Caribbean countries’ GDP is attained from their marine ecosystems.</a:t>
            </a:r>
          </a:p>
          <a:p>
            <a:endParaRPr lang="en-US" dirty="0" smtClean="0"/>
          </a:p>
          <a:p>
            <a:pPr>
              <a:buNone/>
            </a:pPr>
            <a:r>
              <a:rPr lang="en-US" dirty="0" smtClean="0"/>
              <a:t>   						    *Haiti does not 						      currently enjoy 						      these benefits </a:t>
            </a:r>
            <a:endParaRPr lang="en-US" dirty="0"/>
          </a:p>
        </p:txBody>
      </p:sp>
      <p:sp>
        <p:nvSpPr>
          <p:cNvPr id="3" name="Title 2"/>
          <p:cNvSpPr>
            <a:spLocks noGrp="1"/>
          </p:cNvSpPr>
          <p:nvPr>
            <p:ph type="title"/>
          </p:nvPr>
        </p:nvSpPr>
        <p:spPr/>
        <p:txBody>
          <a:bodyPr/>
          <a:lstStyle/>
          <a:p>
            <a:pPr algn="ctr"/>
            <a:r>
              <a:rPr lang="en-US" dirty="0" smtClean="0"/>
              <a:t>Importance to Caribbean Nations</a:t>
            </a:r>
            <a:endParaRPr lang="en-US" dirty="0"/>
          </a:p>
        </p:txBody>
      </p:sp>
      <p:pic>
        <p:nvPicPr>
          <p:cNvPr id="6" name="Picture 5"/>
          <p:cNvPicPr>
            <a:picLocks noChangeAspect="1"/>
          </p:cNvPicPr>
          <p:nvPr/>
        </p:nvPicPr>
        <p:blipFill>
          <a:blip r:embed="rId2" cstate="email"/>
          <a:stretch>
            <a:fillRect/>
          </a:stretch>
        </p:blipFill>
        <p:spPr>
          <a:xfrm>
            <a:off x="685800" y="3352800"/>
            <a:ext cx="4282473" cy="3211855"/>
          </a:xfrm>
          <a:prstGeom prst="rect">
            <a:avLst/>
          </a:prstGeom>
        </p:spPr>
      </p:pic>
      <p:sp>
        <p:nvSpPr>
          <p:cNvPr id="7" name="Slide Number Placeholder 6"/>
          <p:cNvSpPr>
            <a:spLocks noGrp="1"/>
          </p:cNvSpPr>
          <p:nvPr>
            <p:ph type="sldNum" sz="quarter" idx="15"/>
          </p:nvPr>
        </p:nvSpPr>
        <p:spPr/>
        <p:txBody>
          <a:bodyPr/>
          <a:lstStyle/>
          <a:p>
            <a:fld id="{AC055242-B246-41F8-9CE5-A6E0345ED82E}"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98295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Coral cover has declined since the 1970’s far above 50% in many parts while the more fortunate areas have experienced only about 15% decline</a:t>
            </a:r>
          </a:p>
          <a:p>
            <a:endParaRPr lang="en-US" dirty="0" smtClean="0"/>
          </a:p>
          <a:p>
            <a:r>
              <a:rPr lang="en-US" dirty="0" smtClean="0"/>
              <a:t>Estimated loss of between US$350 </a:t>
            </a:r>
            <a:r>
              <a:rPr lang="en-US" dirty="0"/>
              <a:t>million and US$870 million per year by </a:t>
            </a:r>
            <a:r>
              <a:rPr lang="en-US" dirty="0" smtClean="0"/>
              <a:t>2050 with continued decline</a:t>
            </a:r>
          </a:p>
          <a:p>
            <a:endParaRPr lang="en-US" dirty="0" smtClean="0"/>
          </a:p>
          <a:p>
            <a:r>
              <a:rPr lang="en-US" dirty="0" smtClean="0"/>
              <a:t>Every major commercially important marine species in the region is reported as over-exploited or fully developed as of 2005</a:t>
            </a:r>
            <a:endParaRPr lang="en-US" dirty="0"/>
          </a:p>
        </p:txBody>
      </p:sp>
      <p:sp>
        <p:nvSpPr>
          <p:cNvPr id="3" name="Title 2"/>
          <p:cNvSpPr>
            <a:spLocks noGrp="1"/>
          </p:cNvSpPr>
          <p:nvPr>
            <p:ph type="title"/>
          </p:nvPr>
        </p:nvSpPr>
        <p:spPr/>
        <p:txBody>
          <a:bodyPr>
            <a:normAutofit fontScale="90000"/>
          </a:bodyPr>
          <a:lstStyle/>
          <a:p>
            <a:pPr algn="ctr"/>
            <a:r>
              <a:rPr lang="en-US" dirty="0" smtClean="0"/>
              <a:t>Destruction of Reefs in the Caribbean</a:t>
            </a:r>
            <a:endParaRPr lang="en-US" dirty="0"/>
          </a:p>
        </p:txBody>
      </p:sp>
      <p:sp>
        <p:nvSpPr>
          <p:cNvPr id="5" name="Slide Number Placeholder 4"/>
          <p:cNvSpPr>
            <a:spLocks noGrp="1"/>
          </p:cNvSpPr>
          <p:nvPr>
            <p:ph type="sldNum" sz="quarter" idx="15"/>
          </p:nvPr>
        </p:nvSpPr>
        <p:spPr/>
        <p:txBody>
          <a:bodyPr/>
          <a:lstStyle/>
          <a:p>
            <a:fld id="{AC055242-B246-41F8-9CE5-A6E0345ED82E}"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242724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stretch>
            <a:fillRect/>
          </a:stretch>
        </p:blipFill>
        <p:spPr>
          <a:xfrm>
            <a:off x="2020584" y="2819400"/>
            <a:ext cx="5102831" cy="3406140"/>
          </a:xfrm>
          <a:prstGeom prst="rect">
            <a:avLst/>
          </a:prstGeom>
          <a:ln>
            <a:noFill/>
          </a:ln>
          <a:effectLst>
            <a:softEdge rad="112500"/>
          </a:effectLst>
        </p:spPr>
      </p:pic>
      <p:sp>
        <p:nvSpPr>
          <p:cNvPr id="3" name="Title 2"/>
          <p:cNvSpPr>
            <a:spLocks noGrp="1"/>
          </p:cNvSpPr>
          <p:nvPr>
            <p:ph type="title"/>
          </p:nvPr>
        </p:nvSpPr>
        <p:spPr>
          <a:xfrm>
            <a:off x="457200" y="152400"/>
            <a:ext cx="8229600" cy="2819400"/>
          </a:xfrm>
        </p:spPr>
        <p:txBody>
          <a:bodyPr>
            <a:normAutofit/>
          </a:bodyPr>
          <a:lstStyle/>
          <a:p>
            <a:r>
              <a:rPr lang="en-US" dirty="0" smtClean="0"/>
              <a:t>What can be done to keep the reefs and all of their ecosystem services in Haiti?</a:t>
            </a:r>
            <a:endParaRPr lang="en-US" dirty="0"/>
          </a:p>
        </p:txBody>
      </p:sp>
      <p:sp>
        <p:nvSpPr>
          <p:cNvPr id="5" name="Slide Number Placeholder 4"/>
          <p:cNvSpPr>
            <a:spLocks noGrp="1"/>
          </p:cNvSpPr>
          <p:nvPr>
            <p:ph type="sldNum" sz="quarter" idx="15"/>
          </p:nvPr>
        </p:nvSpPr>
        <p:spPr/>
        <p:txBody>
          <a:bodyPr/>
          <a:lstStyle/>
          <a:p>
            <a:fld id="{AC055242-B246-41F8-9CE5-A6E0345ED82E}"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89770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524000"/>
            <a:ext cx="6781800" cy="4572000"/>
          </a:xfrm>
        </p:spPr>
        <p:txBody>
          <a:bodyPr/>
          <a:lstStyle/>
          <a:p>
            <a:endParaRPr lang="en-US" dirty="0" smtClean="0"/>
          </a:p>
          <a:p>
            <a:r>
              <a:rPr lang="en-US" dirty="0" smtClean="0"/>
              <a:t>Marine Protected Area (Fish Sanctuary)</a:t>
            </a:r>
          </a:p>
          <a:p>
            <a:r>
              <a:rPr lang="en-US" dirty="0" smtClean="0"/>
              <a:t>Coral Nursery</a:t>
            </a:r>
          </a:p>
          <a:p>
            <a:r>
              <a:rPr lang="en-US" dirty="0" smtClean="0"/>
              <a:t>Healthy reef practices</a:t>
            </a:r>
          </a:p>
          <a:p>
            <a:r>
              <a:rPr lang="en-US" dirty="0" smtClean="0"/>
              <a:t>Ecotourism</a:t>
            </a:r>
          </a:p>
          <a:p>
            <a:pPr>
              <a:buNone/>
            </a:pPr>
            <a:endParaRPr lang="en-US" dirty="0"/>
          </a:p>
        </p:txBody>
      </p:sp>
      <p:sp>
        <p:nvSpPr>
          <p:cNvPr id="3" name="Title 2"/>
          <p:cNvSpPr>
            <a:spLocks noGrp="1"/>
          </p:cNvSpPr>
          <p:nvPr>
            <p:ph type="title"/>
          </p:nvPr>
        </p:nvSpPr>
        <p:spPr/>
        <p:txBody>
          <a:bodyPr/>
          <a:lstStyle/>
          <a:p>
            <a:pPr algn="ctr"/>
            <a:r>
              <a:rPr lang="en-US" dirty="0" smtClean="0"/>
              <a:t>Coral Reef Conservation</a:t>
            </a:r>
            <a:endParaRPr lang="en-US" dirty="0"/>
          </a:p>
        </p:txBody>
      </p:sp>
      <p:sp>
        <p:nvSpPr>
          <p:cNvPr id="4" name="Slide Number Placeholder 3"/>
          <p:cNvSpPr>
            <a:spLocks noGrp="1"/>
          </p:cNvSpPr>
          <p:nvPr>
            <p:ph type="sldNum" sz="quarter" idx="15"/>
          </p:nvPr>
        </p:nvSpPr>
        <p:spPr/>
        <p:txBody>
          <a:bodyPr/>
          <a:lstStyle/>
          <a:p>
            <a:fld id="{AC055242-B246-41F8-9CE5-A6E0345ED82E}" type="slidenum">
              <a:rPr lang="en-US" smtClean="0">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3506752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stretch>
            <a:fillRect/>
          </a:stretch>
        </p:blipFill>
        <p:spPr>
          <a:xfrm>
            <a:off x="228600" y="3048000"/>
            <a:ext cx="3962400" cy="2064913"/>
          </a:xfrm>
          <a:prstGeom prst="rect">
            <a:avLst/>
          </a:prstGeom>
        </p:spPr>
      </p:pic>
      <p:sp>
        <p:nvSpPr>
          <p:cNvPr id="3" name="Title 2"/>
          <p:cNvSpPr>
            <a:spLocks noGrp="1"/>
          </p:cNvSpPr>
          <p:nvPr>
            <p:ph type="title"/>
          </p:nvPr>
        </p:nvSpPr>
        <p:spPr>
          <a:xfrm>
            <a:off x="228600" y="152400"/>
            <a:ext cx="8686800" cy="1219200"/>
          </a:xfrm>
        </p:spPr>
        <p:txBody>
          <a:bodyPr>
            <a:normAutofit/>
          </a:bodyPr>
          <a:lstStyle/>
          <a:p>
            <a:r>
              <a:rPr lang="en-US" dirty="0" smtClean="0"/>
              <a:t>Here’s the basics of reef conservation:</a:t>
            </a:r>
            <a:endParaRPr lang="en-US" dirty="0"/>
          </a:p>
        </p:txBody>
      </p:sp>
      <p:pic>
        <p:nvPicPr>
          <p:cNvPr id="5" name="Picture 4"/>
          <p:cNvPicPr>
            <a:picLocks noChangeAspect="1"/>
          </p:cNvPicPr>
          <p:nvPr/>
        </p:nvPicPr>
        <p:blipFill>
          <a:blip r:embed="rId3" cstate="email"/>
          <a:stretch>
            <a:fillRect/>
          </a:stretch>
        </p:blipFill>
        <p:spPr>
          <a:xfrm>
            <a:off x="5029200" y="3048000"/>
            <a:ext cx="3962400" cy="2062855"/>
          </a:xfrm>
          <a:prstGeom prst="rect">
            <a:avLst/>
          </a:prstGeom>
        </p:spPr>
      </p:pic>
      <p:sp>
        <p:nvSpPr>
          <p:cNvPr id="6" name="Right Arrow 5"/>
          <p:cNvSpPr/>
          <p:nvPr/>
        </p:nvSpPr>
        <p:spPr>
          <a:xfrm>
            <a:off x="4343400" y="3886200"/>
            <a:ext cx="457200"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p:cNvSpPr txBox="1"/>
          <p:nvPr/>
        </p:nvSpPr>
        <p:spPr>
          <a:xfrm>
            <a:off x="381000" y="1676400"/>
            <a:ext cx="8153400" cy="984885"/>
          </a:xfrm>
          <a:prstGeom prst="rect">
            <a:avLst/>
          </a:prstGeom>
          <a:noFill/>
        </p:spPr>
        <p:txBody>
          <a:bodyPr wrap="square" rtlCol="0">
            <a:spAutoFit/>
          </a:bodyPr>
          <a:lstStyle/>
          <a:p>
            <a:r>
              <a:rPr lang="en-US" sz="2000" dirty="0" smtClean="0"/>
              <a:t>Creating Marine Protection Areas (otherwise known as Fish Sanctuaries) is the start to restoring the fish populations</a:t>
            </a:r>
          </a:p>
          <a:p>
            <a:r>
              <a:rPr lang="en-US" dirty="0" smtClean="0"/>
              <a:t> </a:t>
            </a:r>
            <a:endParaRPr lang="en-US" dirty="0"/>
          </a:p>
        </p:txBody>
      </p:sp>
      <p:sp>
        <p:nvSpPr>
          <p:cNvPr id="10" name="TextBox 9"/>
          <p:cNvSpPr txBox="1"/>
          <p:nvPr/>
        </p:nvSpPr>
        <p:spPr>
          <a:xfrm>
            <a:off x="3200400" y="5638800"/>
            <a:ext cx="2743200" cy="461665"/>
          </a:xfrm>
          <a:prstGeom prst="rect">
            <a:avLst/>
          </a:prstGeom>
          <a:noFill/>
        </p:spPr>
        <p:txBody>
          <a:bodyPr wrap="square" rtlCol="0">
            <a:spAutoFit/>
          </a:bodyPr>
          <a:lstStyle/>
          <a:p>
            <a:r>
              <a:rPr lang="en-US" sz="2400" dirty="0" smtClean="0"/>
              <a:t>How do they work?</a:t>
            </a:r>
            <a:endParaRPr lang="en-US" sz="2400" dirty="0"/>
          </a:p>
        </p:txBody>
      </p:sp>
      <p:sp>
        <p:nvSpPr>
          <p:cNvPr id="8" name="Slide Number Placeholder 7"/>
          <p:cNvSpPr>
            <a:spLocks noGrp="1"/>
          </p:cNvSpPr>
          <p:nvPr>
            <p:ph type="sldNum" sz="quarter" idx="15"/>
          </p:nvPr>
        </p:nvSpPr>
        <p:spPr/>
        <p:txBody>
          <a:bodyPr/>
          <a:lstStyle/>
          <a:p>
            <a:fld id="{AC055242-B246-41F8-9CE5-A6E0345ED82E}" type="slidenum">
              <a:rPr lang="en-US"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329055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stretch>
            <a:fillRect/>
          </a:stretch>
        </p:blipFill>
        <p:spPr>
          <a:xfrm>
            <a:off x="4648200" y="764771"/>
            <a:ext cx="4139712" cy="2547845"/>
          </a:xfrm>
          <a:prstGeom prst="rect">
            <a:avLst/>
          </a:prstGeom>
        </p:spPr>
      </p:pic>
      <p:pic>
        <p:nvPicPr>
          <p:cNvPr id="5" name="Picture 4"/>
          <p:cNvPicPr>
            <a:picLocks noChangeAspect="1"/>
          </p:cNvPicPr>
          <p:nvPr/>
        </p:nvPicPr>
        <p:blipFill>
          <a:blip r:embed="rId3" cstate="email"/>
          <a:stretch>
            <a:fillRect/>
          </a:stretch>
        </p:blipFill>
        <p:spPr>
          <a:xfrm>
            <a:off x="4648200" y="3581400"/>
            <a:ext cx="4139712" cy="2683333"/>
          </a:xfrm>
          <a:prstGeom prst="rect">
            <a:avLst/>
          </a:prstGeom>
        </p:spPr>
      </p:pic>
      <p:sp>
        <p:nvSpPr>
          <p:cNvPr id="8" name="Rectangle 7"/>
          <p:cNvSpPr/>
          <p:nvPr/>
        </p:nvSpPr>
        <p:spPr>
          <a:xfrm>
            <a:off x="171450" y="219462"/>
            <a:ext cx="4572000" cy="5724644"/>
          </a:xfrm>
          <a:prstGeom prst="rect">
            <a:avLst/>
          </a:prstGeom>
        </p:spPr>
        <p:txBody>
          <a:bodyPr>
            <a:spAutoFit/>
          </a:bodyPr>
          <a:lstStyle/>
          <a:p>
            <a:endParaRPr lang="en-US" sz="2400" dirty="0" smtClean="0"/>
          </a:p>
          <a:p>
            <a:r>
              <a:rPr lang="en-US" sz="2400" dirty="0" smtClean="0"/>
              <a:t>Creating fish sanctuaries </a:t>
            </a:r>
          </a:p>
          <a:p>
            <a:r>
              <a:rPr lang="en-US" sz="2400" dirty="0" smtClean="0"/>
              <a:t>works </a:t>
            </a:r>
            <a:r>
              <a:rPr lang="en-US" sz="2400" dirty="0"/>
              <a:t>in 2 ways: </a:t>
            </a:r>
          </a:p>
          <a:p>
            <a:endParaRPr lang="en-US" sz="2400" dirty="0"/>
          </a:p>
          <a:p>
            <a:pPr marL="285750" indent="-285750">
              <a:buFont typeface="Arial" panose="020B0604020202020204" pitchFamily="34" charset="0"/>
              <a:buChar char="•"/>
            </a:pPr>
            <a:r>
              <a:rPr lang="en-US" dirty="0"/>
              <a:t>Spillover effect- Fish populations multiply faster within the sanctuary and spill over to the fishing zones</a:t>
            </a:r>
          </a:p>
          <a:p>
            <a:endParaRPr lang="en-US" dirty="0" smtClean="0"/>
          </a:p>
          <a:p>
            <a:endParaRPr lang="en-US" dirty="0" smtClean="0"/>
          </a:p>
          <a:p>
            <a:endParaRPr lang="en-US" dirty="0" smtClean="0"/>
          </a:p>
          <a:p>
            <a:endParaRPr lang="en-US" dirty="0" smtClean="0"/>
          </a:p>
          <a:p>
            <a:endParaRPr lang="en-US" dirty="0"/>
          </a:p>
          <a:p>
            <a:pPr marL="285750" indent="-285750">
              <a:buFont typeface="Arial" panose="020B0604020202020204" pitchFamily="34" charset="0"/>
              <a:buChar char="•"/>
            </a:pPr>
            <a:r>
              <a:rPr lang="en-US" dirty="0"/>
              <a:t>Protecting the larger, mature fish-The larger fish create their territory within the sanctuary and remain protected…Why is this important?</a:t>
            </a:r>
          </a:p>
          <a:p>
            <a:r>
              <a:rPr lang="en-US" dirty="0"/>
              <a:t>     Consider this: A 1 pound snapper </a:t>
            </a:r>
            <a:r>
              <a:rPr lang="en-US" dirty="0" smtClean="0"/>
              <a:t>can </a:t>
            </a:r>
          </a:p>
          <a:p>
            <a:r>
              <a:rPr lang="en-US" dirty="0"/>
              <a:t> </a:t>
            </a:r>
            <a:r>
              <a:rPr lang="en-US" dirty="0" smtClean="0"/>
              <a:t>    produce 36,000 eggs but a 6 pound</a:t>
            </a:r>
          </a:p>
          <a:p>
            <a:r>
              <a:rPr lang="en-US" dirty="0"/>
              <a:t> </a:t>
            </a:r>
            <a:r>
              <a:rPr lang="en-US" dirty="0" smtClean="0"/>
              <a:t>    snapper can produce over 3 million eggs</a:t>
            </a:r>
            <a:endParaRPr lang="en-US" dirty="0"/>
          </a:p>
        </p:txBody>
      </p:sp>
      <p:sp>
        <p:nvSpPr>
          <p:cNvPr id="6" name="Slide Number Placeholder 5"/>
          <p:cNvSpPr>
            <a:spLocks noGrp="1"/>
          </p:cNvSpPr>
          <p:nvPr>
            <p:ph type="sldNum" sz="quarter" idx="15"/>
          </p:nvPr>
        </p:nvSpPr>
        <p:spPr/>
        <p:txBody>
          <a:bodyPr/>
          <a:lstStyle/>
          <a:p>
            <a:fld id="{AC055242-B246-41F8-9CE5-A6E0345ED82E}"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108939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stretch>
            <a:fillRect/>
          </a:stretch>
        </p:blipFill>
        <p:spPr>
          <a:xfrm>
            <a:off x="1447800" y="322385"/>
            <a:ext cx="5943600" cy="2943225"/>
          </a:xfrm>
          <a:prstGeom prst="rect">
            <a:avLst/>
          </a:prstGeom>
          <a:noFill/>
          <a:ln>
            <a:noFill/>
          </a:ln>
        </p:spPr>
      </p:pic>
      <p:sp>
        <p:nvSpPr>
          <p:cNvPr id="6" name="Down Arrow 5"/>
          <p:cNvSpPr/>
          <p:nvPr/>
        </p:nvSpPr>
        <p:spPr>
          <a:xfrm>
            <a:off x="4343399" y="3396762"/>
            <a:ext cx="381000" cy="337038"/>
          </a:xfrm>
          <a:prstGeom prst="downArrow">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5029200"/>
            <a:ext cx="8915400" cy="707886"/>
          </a:xfrm>
          <a:prstGeom prst="rect">
            <a:avLst/>
          </a:prstGeom>
          <a:noFill/>
        </p:spPr>
        <p:txBody>
          <a:bodyPr wrap="square" rtlCol="0">
            <a:spAutoFit/>
          </a:bodyPr>
          <a:lstStyle/>
          <a:p>
            <a:pPr>
              <a:buFont typeface="Arial" pitchFamily="34" charset="0"/>
              <a:buChar char="•"/>
            </a:pPr>
            <a:r>
              <a:rPr lang="en-US" sz="2000" dirty="0" smtClean="0"/>
              <a:t>  The local Haitians are living off of the interest and deposit and driving the fish populations towards nonexistence</a:t>
            </a:r>
            <a:endParaRPr lang="en-US" sz="2000" dirty="0"/>
          </a:p>
        </p:txBody>
      </p:sp>
      <p:sp>
        <p:nvSpPr>
          <p:cNvPr id="10" name="TextBox 9"/>
          <p:cNvSpPr txBox="1"/>
          <p:nvPr/>
        </p:nvSpPr>
        <p:spPr>
          <a:xfrm>
            <a:off x="152400" y="5867400"/>
            <a:ext cx="8991600" cy="707886"/>
          </a:xfrm>
          <a:prstGeom prst="rect">
            <a:avLst/>
          </a:prstGeom>
          <a:noFill/>
        </p:spPr>
        <p:txBody>
          <a:bodyPr wrap="square" rtlCol="0">
            <a:spAutoFit/>
          </a:bodyPr>
          <a:lstStyle/>
          <a:p>
            <a:pPr>
              <a:buFont typeface="Arial" pitchFamily="34" charset="0"/>
              <a:buChar char="•"/>
            </a:pPr>
            <a:r>
              <a:rPr lang="en-US" sz="2000" dirty="0" smtClean="0"/>
              <a:t>  If they can protect the deposit (fish populations in the sanctuaries) , the more interest they can receive (food from the fish outside of the protected zones)</a:t>
            </a:r>
            <a:endParaRPr lang="en-US" sz="2000" dirty="0"/>
          </a:p>
        </p:txBody>
      </p:sp>
      <p:sp>
        <p:nvSpPr>
          <p:cNvPr id="8" name="Down Arrow 7"/>
          <p:cNvSpPr/>
          <p:nvPr/>
        </p:nvSpPr>
        <p:spPr>
          <a:xfrm>
            <a:off x="4343400" y="4114800"/>
            <a:ext cx="381000" cy="337038"/>
          </a:xfrm>
          <a:prstGeom prst="downArrow">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3733800"/>
            <a:ext cx="5867400" cy="369332"/>
          </a:xfrm>
          <a:prstGeom prst="rect">
            <a:avLst/>
          </a:prstGeom>
        </p:spPr>
        <p:txBody>
          <a:bodyPr wrap="square">
            <a:spAutoFit/>
          </a:bodyPr>
          <a:lstStyle/>
          <a:p>
            <a:r>
              <a:rPr lang="en-US" dirty="0" smtClean="0"/>
              <a:t>Live off of the interest and therefore protect the deposit</a:t>
            </a:r>
            <a:endParaRPr lang="en-US" dirty="0"/>
          </a:p>
        </p:txBody>
      </p:sp>
      <p:sp>
        <p:nvSpPr>
          <p:cNvPr id="12" name="Rectangle 11"/>
          <p:cNvSpPr/>
          <p:nvPr/>
        </p:nvSpPr>
        <p:spPr>
          <a:xfrm>
            <a:off x="152400" y="4419600"/>
            <a:ext cx="8839200" cy="353943"/>
          </a:xfrm>
          <a:prstGeom prst="rect">
            <a:avLst/>
          </a:prstGeom>
        </p:spPr>
        <p:txBody>
          <a:bodyPr wrap="square">
            <a:spAutoFit/>
          </a:bodyPr>
          <a:lstStyle/>
          <a:p>
            <a:r>
              <a:rPr lang="en-US" sz="1700" dirty="0" smtClean="0"/>
              <a:t>The bigger  you grow the deposit (fish populations), the more interest you can receive (food)</a:t>
            </a:r>
            <a:endParaRPr lang="en-US" sz="1700" dirty="0"/>
          </a:p>
        </p:txBody>
      </p:sp>
      <p:sp>
        <p:nvSpPr>
          <p:cNvPr id="9" name="Slide Number Placeholder 8"/>
          <p:cNvSpPr>
            <a:spLocks noGrp="1"/>
          </p:cNvSpPr>
          <p:nvPr>
            <p:ph type="sldNum" sz="quarter" idx="15"/>
          </p:nvPr>
        </p:nvSpPr>
        <p:spPr/>
        <p:txBody>
          <a:bodyPr/>
          <a:lstStyle/>
          <a:p>
            <a:fld id="{AC055242-B246-41F8-9CE5-A6E0345ED82E}"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243850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stretch>
            <a:fillRect/>
          </a:stretch>
        </p:blipFill>
        <p:spPr>
          <a:xfrm>
            <a:off x="1055981" y="2328543"/>
            <a:ext cx="7099557" cy="3538857"/>
          </a:xfrm>
          <a:prstGeom prst="rect">
            <a:avLst/>
          </a:prstGeom>
        </p:spPr>
      </p:pic>
      <p:sp>
        <p:nvSpPr>
          <p:cNvPr id="3" name="Title 2"/>
          <p:cNvSpPr>
            <a:spLocks noGrp="1"/>
          </p:cNvSpPr>
          <p:nvPr>
            <p:ph type="title"/>
          </p:nvPr>
        </p:nvSpPr>
        <p:spPr>
          <a:xfrm>
            <a:off x="609600" y="457200"/>
            <a:ext cx="8229600" cy="1219200"/>
          </a:xfrm>
        </p:spPr>
        <p:txBody>
          <a:bodyPr>
            <a:normAutofit fontScale="90000"/>
          </a:bodyPr>
          <a:lstStyle/>
          <a:p>
            <a:r>
              <a:rPr lang="en-US" dirty="0" smtClean="0"/>
              <a:t>This model has had proven success in many cases in the Caribbean</a:t>
            </a:r>
            <a:endParaRPr lang="en-US" dirty="0"/>
          </a:p>
        </p:txBody>
      </p:sp>
      <p:sp>
        <p:nvSpPr>
          <p:cNvPr id="5" name="Slide Number Placeholder 4"/>
          <p:cNvSpPr>
            <a:spLocks noGrp="1"/>
          </p:cNvSpPr>
          <p:nvPr>
            <p:ph type="sldNum" sz="quarter" idx="15"/>
          </p:nvPr>
        </p:nvSpPr>
        <p:spPr/>
        <p:txBody>
          <a:bodyPr/>
          <a:lstStyle/>
          <a:p>
            <a:fld id="{AC055242-B246-41F8-9CE5-A6E0345ED82E}"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238960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05800" cy="5257800"/>
          </a:xfrm>
        </p:spPr>
        <p:txBody>
          <a:bodyPr>
            <a:normAutofit fontScale="70000" lnSpcReduction="20000"/>
          </a:bodyPr>
          <a:lstStyle/>
          <a:p>
            <a:r>
              <a:rPr lang="en-US" dirty="0" smtClean="0"/>
              <a:t>Build relationships with local fishermen and </a:t>
            </a:r>
            <a:r>
              <a:rPr lang="en-US" b="1" dirty="0" smtClean="0"/>
              <a:t>educate</a:t>
            </a:r>
            <a:r>
              <a:rPr lang="en-US" dirty="0" smtClean="0"/>
              <a:t> them on the issue they are facing</a:t>
            </a:r>
          </a:p>
          <a:p>
            <a:endParaRPr lang="en-US" dirty="0" smtClean="0"/>
          </a:p>
          <a:p>
            <a:r>
              <a:rPr lang="en-US" dirty="0" smtClean="0"/>
              <a:t>Team up with these dedicated native citizens along with our Amiga Island partners who have recently  initiated reef conservation and combine efforts to carry out a sustainable conservation plan</a:t>
            </a:r>
          </a:p>
          <a:p>
            <a:endParaRPr lang="en-US" dirty="0"/>
          </a:p>
          <a:p>
            <a:r>
              <a:rPr lang="en-US" dirty="0" smtClean="0"/>
              <a:t>Hire a team of Haitians to construct 5-pronged rebar structures (referred to as “coral spiders”) used as anchors for corals to grow on and place them among the damaged reefs. Goal is to place at least 75 structures throughout the 10 week period</a:t>
            </a:r>
          </a:p>
          <a:p>
            <a:endParaRPr lang="en-US" dirty="0" smtClean="0"/>
          </a:p>
          <a:p>
            <a:r>
              <a:rPr lang="en-US" dirty="0" smtClean="0"/>
              <a:t>Deliver resources to the Haitian based project in order to support indigenous leadership to reinforce their sense of ownership and responsibility which will give the project the highest likelihood for long term success</a:t>
            </a:r>
          </a:p>
          <a:p>
            <a:endParaRPr lang="en-US" dirty="0" smtClean="0"/>
          </a:p>
          <a:p>
            <a:r>
              <a:rPr lang="en-US" dirty="0" smtClean="0"/>
              <a:t>Facilitate missionary groups who are interested in the conservation effort by participating in exciting new citizen science projects</a:t>
            </a:r>
            <a:endParaRPr lang="en-US" dirty="0"/>
          </a:p>
        </p:txBody>
      </p:sp>
      <p:sp>
        <p:nvSpPr>
          <p:cNvPr id="3" name="Title 2"/>
          <p:cNvSpPr>
            <a:spLocks noGrp="1"/>
          </p:cNvSpPr>
          <p:nvPr>
            <p:ph type="title"/>
          </p:nvPr>
        </p:nvSpPr>
        <p:spPr>
          <a:xfrm>
            <a:off x="228600" y="152400"/>
            <a:ext cx="8686800" cy="914400"/>
          </a:xfrm>
        </p:spPr>
        <p:txBody>
          <a:bodyPr>
            <a:normAutofit/>
          </a:bodyPr>
          <a:lstStyle/>
          <a:p>
            <a:r>
              <a:rPr lang="en-US" sz="3600" dirty="0" smtClean="0"/>
              <a:t>My purpose for going to Haiti in Summer 2017</a:t>
            </a:r>
            <a:endParaRPr lang="en-US" sz="3600" dirty="0"/>
          </a:p>
        </p:txBody>
      </p:sp>
      <p:sp>
        <p:nvSpPr>
          <p:cNvPr id="4" name="Slide Number Placeholder 3"/>
          <p:cNvSpPr>
            <a:spLocks noGrp="1"/>
          </p:cNvSpPr>
          <p:nvPr>
            <p:ph type="sldNum" sz="quarter" idx="15"/>
          </p:nvPr>
        </p:nvSpPr>
        <p:spPr/>
        <p:txBody>
          <a:bodyPr/>
          <a:lstStyle/>
          <a:p>
            <a:fld id="{AC055242-B246-41F8-9CE5-A6E0345ED82E}"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137636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92500" lnSpcReduction="20000"/>
          </a:bodyPr>
          <a:lstStyle/>
          <a:p>
            <a:r>
              <a:rPr lang="en-US" dirty="0" smtClean="0">
                <a:solidFill>
                  <a:schemeClr val="tx1"/>
                </a:solidFill>
              </a:rPr>
              <a:t>Coral Reef Exploration Excursions</a:t>
            </a:r>
          </a:p>
          <a:p>
            <a:pPr lvl="2"/>
            <a:r>
              <a:rPr lang="en-US" sz="1800" dirty="0" smtClean="0"/>
              <a:t>Promote awareness visiting sick and healthy reefs</a:t>
            </a:r>
          </a:p>
          <a:p>
            <a:pPr lvl="2"/>
            <a:r>
              <a:rPr lang="en-US" sz="1800" dirty="0" smtClean="0">
                <a:solidFill>
                  <a:schemeClr val="tx1"/>
                </a:solidFill>
              </a:rPr>
              <a:t>Support Haitian economy with, guides, boat use and fuel consumption</a:t>
            </a:r>
          </a:p>
          <a:p>
            <a:pPr lvl="2"/>
            <a:r>
              <a:rPr lang="en-US" sz="1800" dirty="0" smtClean="0"/>
              <a:t>Initiate ecotourism efforts and promotion by experiencing beauty of the reefs up close</a:t>
            </a:r>
            <a:endParaRPr lang="en-US" sz="1800" dirty="0" smtClean="0">
              <a:solidFill>
                <a:schemeClr val="tx1"/>
              </a:solidFill>
            </a:endParaRPr>
          </a:p>
          <a:p>
            <a:pPr lvl="1"/>
            <a:endParaRPr lang="en-US" sz="2200" dirty="0" smtClean="0">
              <a:solidFill>
                <a:schemeClr val="tx1"/>
              </a:solidFill>
            </a:endParaRPr>
          </a:p>
          <a:p>
            <a:pPr lvl="1"/>
            <a:r>
              <a:rPr lang="en-US" sz="2600" dirty="0" smtClean="0">
                <a:solidFill>
                  <a:schemeClr val="tx1"/>
                </a:solidFill>
              </a:rPr>
              <a:t>Snorkeling and Eventually </a:t>
            </a:r>
            <a:r>
              <a:rPr lang="en-US" sz="2600" dirty="0" err="1" smtClean="0">
                <a:solidFill>
                  <a:schemeClr val="tx1"/>
                </a:solidFill>
              </a:rPr>
              <a:t>Snuba</a:t>
            </a:r>
            <a:r>
              <a:rPr lang="en-US" sz="2600" dirty="0" smtClean="0">
                <a:solidFill>
                  <a:schemeClr val="tx1"/>
                </a:solidFill>
              </a:rPr>
              <a:t> and Scuba</a:t>
            </a:r>
          </a:p>
          <a:p>
            <a:pPr marL="1120140" lvl="2" indent="-342900"/>
            <a:r>
              <a:rPr lang="en-US" sz="1800" dirty="0" smtClean="0"/>
              <a:t>Experiential  fieldwork for interns</a:t>
            </a:r>
          </a:p>
          <a:p>
            <a:pPr marL="1120140" lvl="2" indent="-342900"/>
            <a:r>
              <a:rPr lang="en-US" sz="1800" dirty="0" smtClean="0"/>
              <a:t>Fish and Coral ID</a:t>
            </a:r>
          </a:p>
          <a:p>
            <a:pPr marL="1120140" lvl="2" indent="-342900"/>
            <a:r>
              <a:rPr lang="en-US" sz="1800" dirty="0" smtClean="0"/>
              <a:t>Assist  in reef maintenance and upkeep </a:t>
            </a:r>
          </a:p>
          <a:p>
            <a:pPr marL="1120140" lvl="2" indent="-342900"/>
            <a:r>
              <a:rPr lang="en-US" sz="1800" dirty="0" smtClean="0"/>
              <a:t>Help with coral nursery “gardening” and expansion</a:t>
            </a:r>
          </a:p>
          <a:p>
            <a:pPr marL="388620" indent="-342900"/>
            <a:endParaRPr lang="en-US" dirty="0" smtClean="0"/>
          </a:p>
          <a:p>
            <a:pPr marL="388620" indent="-342900"/>
            <a:r>
              <a:rPr lang="en-US" dirty="0" smtClean="0"/>
              <a:t>Note: Royal Caribbean currently offers tourism on the coast of Haiti but their methods are destructive and irresponsible to both the local community and the ecosystem</a:t>
            </a:r>
          </a:p>
          <a:p>
            <a:pPr marL="388620" indent="-342900">
              <a:buNone/>
            </a:pPr>
            <a:r>
              <a:rPr lang="en-US" dirty="0" smtClean="0"/>
              <a:t> </a:t>
            </a:r>
          </a:p>
        </p:txBody>
      </p:sp>
      <p:sp>
        <p:nvSpPr>
          <p:cNvPr id="3" name="Title 2"/>
          <p:cNvSpPr>
            <a:spLocks noGrp="1"/>
          </p:cNvSpPr>
          <p:nvPr>
            <p:ph type="title"/>
          </p:nvPr>
        </p:nvSpPr>
        <p:spPr/>
        <p:txBody>
          <a:bodyPr>
            <a:normAutofit/>
          </a:bodyPr>
          <a:lstStyle/>
          <a:p>
            <a:pPr algn="ctr"/>
            <a:r>
              <a:rPr lang="en-US" dirty="0" smtClean="0"/>
              <a:t>Featured Citizen Science Projects</a:t>
            </a:r>
            <a:endParaRPr lang="en-US" dirty="0"/>
          </a:p>
        </p:txBody>
      </p:sp>
      <p:sp>
        <p:nvSpPr>
          <p:cNvPr id="4" name="Slide Number Placeholder 3"/>
          <p:cNvSpPr>
            <a:spLocks noGrp="1"/>
          </p:cNvSpPr>
          <p:nvPr>
            <p:ph type="sldNum" sz="quarter" idx="15"/>
          </p:nvPr>
        </p:nvSpPr>
        <p:spPr/>
        <p:txBody>
          <a:bodyPr/>
          <a:lstStyle/>
          <a:p>
            <a:fld id="{AC055242-B246-41F8-9CE5-A6E0345ED82E}" type="slidenum">
              <a:rPr lang="en-US" smtClean="0">
                <a:solidFill>
                  <a:schemeClr val="tx1"/>
                </a:solidFill>
              </a:rPr>
              <a:pPr/>
              <a:t>19</a:t>
            </a:fld>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Introduction to </a:t>
            </a:r>
            <a:r>
              <a:rPr lang="en-US" i="1" dirty="0" smtClean="0"/>
              <a:t>Restoration</a:t>
            </a:r>
            <a:r>
              <a:rPr lang="en-US" dirty="0" smtClean="0"/>
              <a:t>……………………………Page 3</a:t>
            </a:r>
          </a:p>
          <a:p>
            <a:pPr>
              <a:buNone/>
            </a:pPr>
            <a:r>
              <a:rPr lang="en-US" dirty="0" smtClean="0"/>
              <a:t>Importance of Coral Reefs………………………………Page 4-5</a:t>
            </a:r>
          </a:p>
          <a:p>
            <a:pPr>
              <a:buNone/>
            </a:pPr>
            <a:r>
              <a:rPr lang="en-US" dirty="0" smtClean="0"/>
              <a:t>Ecosystem Services Provided………………………….Page 6-9</a:t>
            </a:r>
          </a:p>
          <a:p>
            <a:pPr>
              <a:buNone/>
            </a:pPr>
            <a:r>
              <a:rPr lang="en-US" dirty="0" smtClean="0"/>
              <a:t>Reefs in the Caribbean……………………………………Page 10-11</a:t>
            </a:r>
          </a:p>
          <a:p>
            <a:pPr>
              <a:buNone/>
            </a:pPr>
            <a:r>
              <a:rPr lang="en-US" dirty="0" smtClean="0"/>
              <a:t>Introduction to Reef Conservation…………………Page 12-17</a:t>
            </a:r>
          </a:p>
          <a:p>
            <a:pPr>
              <a:buNone/>
            </a:pPr>
            <a:r>
              <a:rPr lang="en-US" dirty="0" smtClean="0"/>
              <a:t>Action Plan, Summer 2017……………………………..Page 18</a:t>
            </a:r>
          </a:p>
          <a:p>
            <a:pPr>
              <a:buNone/>
            </a:pPr>
            <a:r>
              <a:rPr lang="en-US" dirty="0" smtClean="0"/>
              <a:t>Responsible Ecotourism Activities…………………Page 19</a:t>
            </a:r>
          </a:p>
          <a:p>
            <a:pPr>
              <a:buNone/>
            </a:pPr>
            <a:r>
              <a:rPr lang="en-US" dirty="0" smtClean="0"/>
              <a:t>Long Term Outline………………………………………..Page 20</a:t>
            </a:r>
          </a:p>
          <a:p>
            <a:pPr>
              <a:buNone/>
            </a:pPr>
            <a:r>
              <a:rPr lang="en-US" dirty="0" smtClean="0"/>
              <a:t>How You Can Help…………………………………………Page 21</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Table of Contents</a:t>
            </a:r>
            <a:endParaRPr lang="en-US" dirty="0"/>
          </a:p>
        </p:txBody>
      </p:sp>
      <p:sp>
        <p:nvSpPr>
          <p:cNvPr id="4" name="Slide Number Placeholder 3"/>
          <p:cNvSpPr>
            <a:spLocks noGrp="1"/>
          </p:cNvSpPr>
          <p:nvPr>
            <p:ph type="sldNum" sz="quarter" idx="15"/>
          </p:nvPr>
        </p:nvSpPr>
        <p:spPr/>
        <p:txBody>
          <a:bodyPr/>
          <a:lstStyle/>
          <a:p>
            <a:fld id="{AC055242-B246-41F8-9CE5-A6E0345ED82E}" type="slidenum">
              <a:rPr lang="en-US" smtClean="0">
                <a:solidFill>
                  <a:schemeClr val="tx1"/>
                </a:solidFill>
              </a:rPr>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8229600" cy="946329"/>
          </a:xfrm>
        </p:spPr>
        <p:txBody>
          <a:bodyPr>
            <a:normAutofit fontScale="90000"/>
          </a:bodyPr>
          <a:lstStyle/>
          <a:p>
            <a:r>
              <a:rPr lang="en-US" dirty="0" smtClean="0"/>
              <a:t>Long-term outline/plan of </a:t>
            </a:r>
            <a:r>
              <a:rPr lang="en-US" dirty="0"/>
              <a:t>m</a:t>
            </a:r>
            <a:r>
              <a:rPr lang="en-US" dirty="0" smtClean="0"/>
              <a:t>arine conservation in the Cap-</a:t>
            </a:r>
            <a:r>
              <a:rPr lang="en-US" dirty="0" err="1" smtClean="0"/>
              <a:t>Haitien</a:t>
            </a:r>
            <a:r>
              <a:rPr lang="en-US" dirty="0" smtClean="0"/>
              <a:t> area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2141484"/>
              </p:ext>
            </p:extLst>
          </p:nvPr>
        </p:nvGraphicFramePr>
        <p:xfrm>
          <a:off x="800100" y="1828800"/>
          <a:ext cx="7543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950677" y="4724400"/>
            <a:ext cx="3387273" cy="1200329"/>
          </a:xfrm>
          <a:prstGeom prst="rect">
            <a:avLst/>
          </a:prstGeom>
          <a:noFill/>
        </p:spPr>
        <p:txBody>
          <a:bodyPr wrap="none" lIns="91440" tIns="45720" rIns="91440" bIns="45720">
            <a:spAutoFit/>
          </a:bodyPr>
          <a:lstStyle/>
          <a:p>
            <a:pPr algn="ctr"/>
            <a:r>
              <a:rPr lang="en-US" sz="2400" b="1" dirty="0" smtClean="0">
                <a:ln w="12700">
                  <a:solidFill>
                    <a:schemeClr val="tx1"/>
                  </a:solidFill>
                </a:ln>
                <a:effectLst>
                  <a:outerShdw blurRad="50800" dist="38100" dir="5400000" algn="t" rotWithShape="0">
                    <a:prstClr val="black">
                      <a:alpha val="40000"/>
                    </a:prstClr>
                  </a:outerShdw>
                </a:effectLst>
              </a:rPr>
              <a:t>More sustainable</a:t>
            </a:r>
          </a:p>
          <a:p>
            <a:pPr algn="ctr"/>
            <a:r>
              <a:rPr lang="en-US" sz="2400" b="1" dirty="0" smtClean="0">
                <a:ln w="12700">
                  <a:solidFill>
                    <a:schemeClr val="tx1"/>
                  </a:solidFill>
                </a:ln>
                <a:effectLst>
                  <a:outerShdw blurRad="50800" dist="38100" dir="5400000" algn="t" rotWithShape="0">
                    <a:prstClr val="black">
                      <a:alpha val="40000"/>
                    </a:prstClr>
                  </a:outerShdw>
                </a:effectLst>
              </a:rPr>
              <a:t>ecosystem, resources, </a:t>
            </a:r>
          </a:p>
          <a:p>
            <a:pPr algn="ctr"/>
            <a:r>
              <a:rPr lang="en-US" sz="2400" b="1" dirty="0" smtClean="0">
                <a:ln w="12700">
                  <a:solidFill>
                    <a:schemeClr val="tx1"/>
                  </a:solidFill>
                </a:ln>
                <a:effectLst>
                  <a:outerShdw blurRad="50800" dist="38100" dir="5400000" algn="t" rotWithShape="0">
                    <a:prstClr val="black">
                      <a:alpha val="40000"/>
                    </a:prstClr>
                  </a:outerShdw>
                </a:effectLst>
              </a:rPr>
              <a:t>and economy!</a:t>
            </a:r>
            <a:endParaRPr lang="en-US" sz="2400" b="1" cap="none" spc="0" dirty="0">
              <a:ln w="12700">
                <a:solidFill>
                  <a:schemeClr val="tx1"/>
                </a:solidFill>
              </a:ln>
              <a:effectLst>
                <a:outerShdw blurRad="50800" dist="38100" dir="5400000" algn="t" rotWithShape="0">
                  <a:prstClr val="black">
                    <a:alpha val="40000"/>
                  </a:prstClr>
                </a:outerShdw>
              </a:effectLst>
            </a:endParaRPr>
          </a:p>
        </p:txBody>
      </p:sp>
      <p:sp>
        <p:nvSpPr>
          <p:cNvPr id="6" name="Rectangle 5"/>
          <p:cNvSpPr/>
          <p:nvPr/>
        </p:nvSpPr>
        <p:spPr>
          <a:xfrm>
            <a:off x="3378084" y="4747846"/>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accent6"/>
                </a:solidFill>
                <a:effectLst>
                  <a:outerShdw blurRad="76200" dist="50800" dir="5400000" algn="tl" rotWithShape="0">
                    <a:srgbClr val="000000">
                      <a:alpha val="65000"/>
                    </a:srgbClr>
                  </a:outerShdw>
                </a:effectLst>
              </a:rPr>
              <a:t>=</a:t>
            </a:r>
            <a:endParaRPr lang="en-US" sz="5400" b="1" cap="none" spc="50" dirty="0">
              <a:ln w="11430"/>
              <a:solidFill>
                <a:schemeClr val="accent6"/>
              </a:solidFill>
              <a:effectLst>
                <a:outerShdw blurRad="76200" dist="50800" dir="5400000" algn="tl" rotWithShape="0">
                  <a:srgbClr val="000000">
                    <a:alpha val="65000"/>
                  </a:srgbClr>
                </a:outerShdw>
              </a:effectLst>
            </a:endParaRPr>
          </a:p>
        </p:txBody>
      </p:sp>
      <p:sp>
        <p:nvSpPr>
          <p:cNvPr id="7" name="Slide Number Placeholder 6"/>
          <p:cNvSpPr>
            <a:spLocks noGrp="1"/>
          </p:cNvSpPr>
          <p:nvPr>
            <p:ph type="sldNum" sz="quarter" idx="15"/>
          </p:nvPr>
        </p:nvSpPr>
        <p:spPr/>
        <p:txBody>
          <a:bodyPr/>
          <a:lstStyle/>
          <a:p>
            <a:fld id="{AC055242-B246-41F8-9CE5-A6E0345ED82E}"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85041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Through good partnership and education, Haitians will benefit from healthy coral reefs almost immediately and for years to come</a:t>
            </a:r>
            <a:endParaRPr lang="en-US" dirty="0"/>
          </a:p>
        </p:txBody>
      </p:sp>
      <p:sp>
        <p:nvSpPr>
          <p:cNvPr id="3" name="Title 2"/>
          <p:cNvSpPr>
            <a:spLocks noGrp="1"/>
          </p:cNvSpPr>
          <p:nvPr>
            <p:ph type="title"/>
          </p:nvPr>
        </p:nvSpPr>
        <p:spPr/>
        <p:txBody>
          <a:bodyPr>
            <a:normAutofit/>
          </a:bodyPr>
          <a:lstStyle/>
          <a:p>
            <a:r>
              <a:rPr lang="en-US" sz="3600" dirty="0" smtClean="0"/>
              <a:t>Help Haiti Keep Their Valuable Resources</a:t>
            </a:r>
            <a:endParaRPr lang="en-US" sz="3600" dirty="0"/>
          </a:p>
        </p:txBody>
      </p:sp>
      <p:pic>
        <p:nvPicPr>
          <p:cNvPr id="4" name="Picture 3"/>
          <p:cNvPicPr>
            <a:picLocks noChangeAspect="1"/>
          </p:cNvPicPr>
          <p:nvPr/>
        </p:nvPicPr>
        <p:blipFill rotWithShape="1">
          <a:blip r:embed="rId2" cstate="email"/>
          <a:srcRect/>
          <a:stretch/>
        </p:blipFill>
        <p:spPr>
          <a:xfrm>
            <a:off x="304800" y="2971800"/>
            <a:ext cx="4061460" cy="3124200"/>
          </a:xfrm>
          <a:prstGeom prst="rect">
            <a:avLst/>
          </a:prstGeom>
          <a:ln>
            <a:noFill/>
          </a:ln>
          <a:effectLst>
            <a:softEdge rad="112500"/>
          </a:effectLst>
        </p:spPr>
      </p:pic>
      <p:pic>
        <p:nvPicPr>
          <p:cNvPr id="5" name="picture"/>
          <p:cNvPicPr/>
          <p:nvPr/>
        </p:nvPicPr>
        <p:blipFill>
          <a:blip r:embed="rId3" cstate="email">
            <a:extLst>
              <a:ext uri="{28A0092B-C50C-407E-A947-70E740481C1C}">
                <a14:useLocalDpi xmlns:a14="http://schemas.microsoft.com/office/drawing/2010/main" val="0"/>
              </a:ext>
            </a:extLst>
          </a:blip>
          <a:stretch>
            <a:fillRect/>
          </a:stretch>
        </p:blipFill>
        <p:spPr>
          <a:xfrm>
            <a:off x="4645270" y="2965938"/>
            <a:ext cx="4041530" cy="3106615"/>
          </a:xfrm>
          <a:prstGeom prst="rect">
            <a:avLst/>
          </a:prstGeom>
          <a:ln>
            <a:noFill/>
          </a:ln>
          <a:effectLst>
            <a:softEdge rad="112500"/>
          </a:effectLst>
        </p:spPr>
      </p:pic>
      <p:sp>
        <p:nvSpPr>
          <p:cNvPr id="7" name="TextBox 6"/>
          <p:cNvSpPr txBox="1"/>
          <p:nvPr/>
        </p:nvSpPr>
        <p:spPr>
          <a:xfrm>
            <a:off x="838200" y="6019800"/>
            <a:ext cx="7620000" cy="646331"/>
          </a:xfrm>
          <a:prstGeom prst="rect">
            <a:avLst/>
          </a:prstGeom>
          <a:noFill/>
        </p:spPr>
        <p:txBody>
          <a:bodyPr wrap="square" rtlCol="0">
            <a:spAutoFit/>
          </a:bodyPr>
          <a:lstStyle/>
          <a:p>
            <a:r>
              <a:rPr lang="en-US" dirty="0" smtClean="0"/>
              <a:t>For questions about the project or to find out how to get involved, contact Ben Schweiger at </a:t>
            </a:r>
            <a:r>
              <a:rPr lang="en-US" dirty="0" smtClean="0">
                <a:hlinkClick r:id="rId4"/>
              </a:rPr>
              <a:t>bschweiger24@gmail.com</a:t>
            </a:r>
            <a:r>
              <a:rPr lang="en-US" dirty="0" smtClean="0"/>
              <a:t> or by phone at 412-926-3976</a:t>
            </a:r>
            <a:endParaRPr lang="en-US" dirty="0"/>
          </a:p>
        </p:txBody>
      </p:sp>
      <p:sp>
        <p:nvSpPr>
          <p:cNvPr id="8" name="Slide Number Placeholder 7"/>
          <p:cNvSpPr>
            <a:spLocks noGrp="1"/>
          </p:cNvSpPr>
          <p:nvPr>
            <p:ph type="sldNum" sz="quarter" idx="15"/>
          </p:nvPr>
        </p:nvSpPr>
        <p:spPr/>
        <p:txBody>
          <a:bodyPr/>
          <a:lstStyle/>
          <a:p>
            <a:fld id="{AC055242-B246-41F8-9CE5-A6E0345ED82E}"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339959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r>
              <a:rPr lang="en-US" dirty="0" smtClean="0"/>
              <a:t>Restore Haiti’s coral reefs, marine ecosystems and a healthy fish population</a:t>
            </a:r>
          </a:p>
          <a:p>
            <a:r>
              <a:rPr lang="en-US" dirty="0" smtClean="0"/>
              <a:t>Educate and empower Haitians to participate in active restoration of their economy</a:t>
            </a:r>
          </a:p>
          <a:p>
            <a:r>
              <a:rPr lang="en-US" dirty="0" smtClean="0"/>
              <a:t> Restore eco-driven tourism to this once highly sought after destination</a:t>
            </a:r>
          </a:p>
          <a:p>
            <a:pPr>
              <a:buNone/>
            </a:pPr>
            <a:endParaRPr lang="en-US" dirty="0" smtClean="0"/>
          </a:p>
          <a:p>
            <a:pPr>
              <a:buNone/>
            </a:pPr>
            <a:r>
              <a:rPr lang="en-US" sz="2200" dirty="0" smtClean="0"/>
              <a:t>Why are coral reef and marine ecosystems so important to Haiti?</a:t>
            </a:r>
          </a:p>
        </p:txBody>
      </p:sp>
      <p:sp>
        <p:nvSpPr>
          <p:cNvPr id="3" name="Title 2"/>
          <p:cNvSpPr>
            <a:spLocks noGrp="1"/>
          </p:cNvSpPr>
          <p:nvPr>
            <p:ph type="title"/>
          </p:nvPr>
        </p:nvSpPr>
        <p:spPr/>
        <p:txBody>
          <a:bodyPr/>
          <a:lstStyle/>
          <a:p>
            <a:pPr algn="ctr"/>
            <a:r>
              <a:rPr lang="en-US" dirty="0" smtClean="0"/>
              <a:t>3 Means of Restoration in Haiti</a:t>
            </a:r>
            <a:endParaRPr lang="en-US" dirty="0"/>
          </a:p>
        </p:txBody>
      </p:sp>
      <p:sp>
        <p:nvSpPr>
          <p:cNvPr id="4" name="Slide Number Placeholder 3"/>
          <p:cNvSpPr>
            <a:spLocks noGrp="1"/>
          </p:cNvSpPr>
          <p:nvPr>
            <p:ph type="sldNum" sz="quarter" idx="15"/>
          </p:nvPr>
        </p:nvSpPr>
        <p:spPr/>
        <p:txBody>
          <a:bodyPr/>
          <a:lstStyle/>
          <a:p>
            <a:fld id="{AC055242-B246-41F8-9CE5-A6E0345ED82E}" type="slidenum">
              <a:rPr lang="en-US" smtClean="0">
                <a:solidFill>
                  <a:schemeClr val="tx1"/>
                </a:solidFill>
              </a:rPr>
              <a:pPr/>
              <a:t>3</a:t>
            </a:fld>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oral </a:t>
            </a:r>
            <a:r>
              <a:rPr lang="en-US" dirty="0"/>
              <a:t>reefs cover less than 1% of the Earth’s surface, </a:t>
            </a:r>
            <a:r>
              <a:rPr lang="en-US" dirty="0" smtClean="0"/>
              <a:t>but they </a:t>
            </a:r>
            <a:r>
              <a:rPr lang="en-US" dirty="0"/>
              <a:t>are home to 25% of all marine fish species</a:t>
            </a:r>
            <a:r>
              <a:rPr lang="en-US" dirty="0" smtClean="0"/>
              <a:t>.</a:t>
            </a:r>
          </a:p>
          <a:p>
            <a:endParaRPr lang="en-US" dirty="0" smtClean="0"/>
          </a:p>
          <a:p>
            <a:r>
              <a:rPr lang="en-US" dirty="0" smtClean="0"/>
              <a:t>Coral reefs are one of the oldest ecosystems on Earth</a:t>
            </a:r>
          </a:p>
          <a:p>
            <a:endParaRPr lang="en-US" dirty="0" smtClean="0"/>
          </a:p>
          <a:p>
            <a:r>
              <a:rPr lang="en-US" dirty="0" smtClean="0"/>
              <a:t>Corals </a:t>
            </a:r>
            <a:r>
              <a:rPr lang="en-US" dirty="0"/>
              <a:t>have shown remarkable resilience through major climate events and sea level </a:t>
            </a:r>
            <a:r>
              <a:rPr lang="en-US" dirty="0" smtClean="0"/>
              <a:t>changes</a:t>
            </a:r>
            <a:endParaRPr lang="en-US" dirty="0"/>
          </a:p>
        </p:txBody>
      </p:sp>
      <p:sp>
        <p:nvSpPr>
          <p:cNvPr id="3" name="Title 2"/>
          <p:cNvSpPr>
            <a:spLocks noGrp="1"/>
          </p:cNvSpPr>
          <p:nvPr>
            <p:ph type="title"/>
          </p:nvPr>
        </p:nvSpPr>
        <p:spPr/>
        <p:txBody>
          <a:bodyPr>
            <a:normAutofit/>
          </a:bodyPr>
          <a:lstStyle/>
          <a:p>
            <a:pPr algn="ctr"/>
            <a:r>
              <a:rPr lang="en-US" dirty="0" smtClean="0"/>
              <a:t>Coral Reef Facts</a:t>
            </a:r>
            <a:endParaRPr lang="en-US" dirty="0"/>
          </a:p>
        </p:txBody>
      </p:sp>
      <p:sp>
        <p:nvSpPr>
          <p:cNvPr id="4" name="Slide Number Placeholder 3"/>
          <p:cNvSpPr>
            <a:spLocks noGrp="1"/>
          </p:cNvSpPr>
          <p:nvPr>
            <p:ph type="sldNum" sz="quarter" idx="15"/>
          </p:nvPr>
        </p:nvSpPr>
        <p:spPr/>
        <p:txBody>
          <a:bodyPr/>
          <a:lstStyle/>
          <a:p>
            <a:fld id="{AC055242-B246-41F8-9CE5-A6E0345ED82E}"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183233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Annually coral </a:t>
            </a:r>
            <a:r>
              <a:rPr lang="en-US" dirty="0"/>
              <a:t>reefs provide </a:t>
            </a:r>
            <a:r>
              <a:rPr lang="en-US" dirty="0" smtClean="0"/>
              <a:t>a financial benefit </a:t>
            </a:r>
            <a:r>
              <a:rPr lang="en-US" dirty="0"/>
              <a:t>estimated </a:t>
            </a:r>
            <a:r>
              <a:rPr lang="en-US" dirty="0" smtClean="0"/>
              <a:t>at $352,000/ha from recreation</a:t>
            </a:r>
            <a:r>
              <a:rPr lang="en-US" dirty="0"/>
              <a:t>, </a:t>
            </a:r>
            <a:r>
              <a:rPr lang="en-US" dirty="0" smtClean="0"/>
              <a:t>fish</a:t>
            </a:r>
          </a:p>
          <a:p>
            <a:pPr>
              <a:buNone/>
            </a:pPr>
            <a:r>
              <a:rPr lang="en-US" dirty="0" smtClean="0"/>
              <a:t>	 habitat and </a:t>
            </a:r>
            <a:r>
              <a:rPr lang="en-US" dirty="0"/>
              <a:t>coastal protection from </a:t>
            </a:r>
            <a:r>
              <a:rPr lang="en-US" dirty="0" smtClean="0"/>
              <a:t>storms</a:t>
            </a:r>
          </a:p>
          <a:p>
            <a:r>
              <a:rPr lang="en-US" dirty="0"/>
              <a:t>The value of coral reefs globally is </a:t>
            </a:r>
            <a:r>
              <a:rPr lang="en-US" dirty="0" smtClean="0"/>
              <a:t>$9.9 </a:t>
            </a:r>
            <a:r>
              <a:rPr lang="en-US" dirty="0"/>
              <a:t>trillion </a:t>
            </a:r>
            <a:r>
              <a:rPr lang="en-US" sz="2000" dirty="0" smtClean="0"/>
              <a:t>US</a:t>
            </a:r>
            <a:r>
              <a:rPr lang="en-US" dirty="0" smtClean="0"/>
              <a:t> </a:t>
            </a:r>
          </a:p>
          <a:p>
            <a:pPr>
              <a:buNone/>
            </a:pPr>
            <a:r>
              <a:rPr lang="en-US" sz="1200" dirty="0" smtClean="0">
                <a:solidFill>
                  <a:srgbClr val="FF0000"/>
                </a:solidFill>
              </a:rPr>
              <a:t>	(Costanza et al. 2014)</a:t>
            </a:r>
            <a:endParaRPr lang="en-US" sz="1200" dirty="0">
              <a:solidFill>
                <a:srgbClr val="FF0000"/>
              </a:solidFill>
            </a:endParaRPr>
          </a:p>
        </p:txBody>
      </p:sp>
      <p:sp>
        <p:nvSpPr>
          <p:cNvPr id="3" name="Title 2"/>
          <p:cNvSpPr>
            <a:spLocks noGrp="1"/>
          </p:cNvSpPr>
          <p:nvPr>
            <p:ph type="title"/>
          </p:nvPr>
        </p:nvSpPr>
        <p:spPr/>
        <p:txBody>
          <a:bodyPr/>
          <a:lstStyle/>
          <a:p>
            <a:pPr algn="ctr"/>
            <a:r>
              <a:rPr lang="en-US" dirty="0" smtClean="0"/>
              <a:t>Precious Resource</a:t>
            </a:r>
            <a:endParaRPr lang="en-US" dirty="0"/>
          </a:p>
        </p:txBody>
      </p:sp>
      <p:pic>
        <p:nvPicPr>
          <p:cNvPr id="4" name="Picture 3"/>
          <p:cNvPicPr>
            <a:picLocks noChangeAspect="1"/>
          </p:cNvPicPr>
          <p:nvPr/>
        </p:nvPicPr>
        <p:blipFill>
          <a:blip r:embed="rId2" cstate="email"/>
          <a:stretch>
            <a:fillRect/>
          </a:stretch>
        </p:blipFill>
        <p:spPr>
          <a:xfrm>
            <a:off x="990599" y="3657600"/>
            <a:ext cx="7010397" cy="2903143"/>
          </a:xfrm>
          <a:prstGeom prst="rect">
            <a:avLst/>
          </a:prstGeom>
        </p:spPr>
      </p:pic>
      <p:sp>
        <p:nvSpPr>
          <p:cNvPr id="5" name="Slide Number Placeholder 4"/>
          <p:cNvSpPr>
            <a:spLocks noGrp="1"/>
          </p:cNvSpPr>
          <p:nvPr>
            <p:ph type="sldNum" sz="quarter" idx="15"/>
          </p:nvPr>
        </p:nvSpPr>
        <p:spPr/>
        <p:txBody>
          <a:bodyPr/>
          <a:lstStyle/>
          <a:p>
            <a:fld id="{AC055242-B246-41F8-9CE5-A6E0345ED82E}"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122223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1143000"/>
          </a:xfrm>
        </p:spPr>
        <p:txBody>
          <a:bodyPr>
            <a:normAutofit/>
          </a:bodyPr>
          <a:lstStyle/>
          <a:p>
            <a:pPr>
              <a:buNone/>
            </a:pPr>
            <a:r>
              <a:rPr lang="en-US" sz="1800" dirty="0" smtClean="0"/>
              <a:t>About 1 billion people, mostly in developing nations, rely on fish as staple source of protein</a:t>
            </a:r>
          </a:p>
          <a:p>
            <a:pPr>
              <a:buNone/>
            </a:pPr>
            <a:r>
              <a:rPr lang="en-US" sz="1200" dirty="0" smtClean="0">
                <a:solidFill>
                  <a:schemeClr val="tx2"/>
                </a:solidFill>
              </a:rPr>
              <a:t>“Fish as Food,” Marine Stewardship Council</a:t>
            </a:r>
          </a:p>
          <a:p>
            <a:pPr>
              <a:buNone/>
            </a:pPr>
            <a:endParaRPr lang="en-US" sz="1600" dirty="0"/>
          </a:p>
        </p:txBody>
      </p:sp>
      <p:sp>
        <p:nvSpPr>
          <p:cNvPr id="3" name="Title 2"/>
          <p:cNvSpPr>
            <a:spLocks noGrp="1"/>
          </p:cNvSpPr>
          <p:nvPr>
            <p:ph type="title"/>
          </p:nvPr>
        </p:nvSpPr>
        <p:spPr/>
        <p:txBody>
          <a:bodyPr/>
          <a:lstStyle/>
          <a:p>
            <a:pPr algn="ctr"/>
            <a:r>
              <a:rPr lang="en-US" dirty="0" smtClean="0"/>
              <a:t>Food and Fishing</a:t>
            </a:r>
            <a:endParaRPr lang="en-US" dirty="0"/>
          </a:p>
        </p:txBody>
      </p:sp>
      <p:pic>
        <p:nvPicPr>
          <p:cNvPr id="4" name="Picture 3"/>
          <p:cNvPicPr>
            <a:picLocks noChangeAspect="1"/>
          </p:cNvPicPr>
          <p:nvPr/>
        </p:nvPicPr>
        <p:blipFill>
          <a:blip r:embed="rId2" cstate="email"/>
          <a:stretch>
            <a:fillRect/>
          </a:stretch>
        </p:blipFill>
        <p:spPr>
          <a:xfrm>
            <a:off x="762000" y="2590800"/>
            <a:ext cx="7715981" cy="3505200"/>
          </a:xfrm>
          <a:prstGeom prst="rect">
            <a:avLst/>
          </a:prstGeom>
        </p:spPr>
      </p:pic>
      <p:sp>
        <p:nvSpPr>
          <p:cNvPr id="5" name="Slide Number Placeholder 4"/>
          <p:cNvSpPr>
            <a:spLocks noGrp="1"/>
          </p:cNvSpPr>
          <p:nvPr>
            <p:ph type="sldNum" sz="quarter" idx="15"/>
          </p:nvPr>
        </p:nvSpPr>
        <p:spPr/>
        <p:txBody>
          <a:bodyPr/>
          <a:lstStyle/>
          <a:p>
            <a:fld id="{AC055242-B246-41F8-9CE5-A6E0345ED82E}"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275071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dirty="0" smtClean="0"/>
              <a:t>Coral Reefs act as a </a:t>
            </a:r>
          </a:p>
          <a:p>
            <a:pPr>
              <a:buNone/>
            </a:pPr>
            <a:r>
              <a:rPr lang="en-US" sz="2400" dirty="0" smtClean="0"/>
              <a:t>Buffer against large </a:t>
            </a:r>
          </a:p>
          <a:p>
            <a:pPr>
              <a:buNone/>
            </a:pPr>
            <a:r>
              <a:rPr lang="en-US" sz="2400" dirty="0" smtClean="0"/>
              <a:t>waves, hurricanes </a:t>
            </a:r>
          </a:p>
          <a:p>
            <a:pPr>
              <a:buNone/>
            </a:pPr>
            <a:r>
              <a:rPr lang="en-US" sz="2400" dirty="0" smtClean="0"/>
              <a:t>and other storms</a:t>
            </a:r>
            <a:endParaRPr lang="en-US" sz="2400" dirty="0"/>
          </a:p>
        </p:txBody>
      </p:sp>
      <p:sp>
        <p:nvSpPr>
          <p:cNvPr id="5" name="AutoShape 4" descr="data:image/jpeg;base64,/9j/4AAQSkZJRgABAQEASABIAAD/2wBDAAMCAgMCAgMDAwMEAwMEBQgFBQQEBQoHBwYIDAoMDAsKCwsNDhIQDQ4RDgsLEBYQERMUFRUVDA8XGBYUGBIUFRT/2wBDAQMEBAUEBQkFBQkUDQsNFBQUFBQUFBQUFBQUFBQUFBQUFBQUFBQUFBQUFBQUFBQUFBQUFBQUFBQUFBQUFBQUFBT/wAARCAQAAw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zj6n1pe4zzR97PenAN0BxX7cj88E2jGf5UMM59aX0/lTtvpxiqGMK560n8QAFSLjdxzSiM9h0qihAq+maXAX6d6GU7T6U9c7RxnnvSATaMnpS7fagL8x/lTx93j8aQxnGc96eqg8UbQOnI74pQOoFAxVUBTjk0v3eMU715pe3rQMbt56Zpc56UoXp607b070DuN4bsCKRl6nJ/Gn8duKP50hEe0Z6UjIByox/WnkflQynr1FMZH2znB+tKQD1HtTv1pfbFMkhKdgKUAcjj8alCnjIoMYHNMkYfT9KULgAZp7ZHNIATnPFAhu3af8aXlV59euKXBPtTlO33pkjec56HpS7R7UqkcYxmlVeCegPNAhnljOSM0uM4Hf0p+Pb607b+lBAzb83Snfd6ficUuM5GMUvP057UxDFX0PH0p2085p+2l746UDGelJt5z3PoKftJ7Ube/XNMQwfLk9KcF3Y9acAOuKAOKBoYF/E+9Gce1S7fakaMZpjI/0p233zTtoAB796Ug8elBVxm3296XvxTtvvg0YNADNo9KdtpV4x1pdu3pQMZtycHpT1O36UnT1pwUfjRYkd7jp60uwkDPSnR/dx1p6j60AMVRnOPm9KXO04pxyScUu3pkDmkIbtHBxzRtpxzyD1pOx9aAE/QUbfanY9uKfTAjxt6Cjbu6nipWX060KhY88e9IY0xhR+HFVmUL2xmrbRtnJ/DNI0OV/2l5poCrz1zjtS7V4pf505UqgGUu3cM+1O2DPt9KAuD/jQMbt7frQVx+VSbT16UbT0xxUjGYHp0pTS+3ajb05pCGsv4UhU8Zp+OlG3pxnHpQIj25pcdO3rzTwoOeKXb6dKkfQj6UeXmn/AE5H0p2PTkUEkQ3Dv3pRkdyDT9pWnbfyoAi8sBfT8Kcq/LzxTtvPIpOnXt0pkibfzoweBninbd3NLtLA+tMQzhidvP1oC7cdqfsyvXBpO1UhDdvUnn0GabyfpUh5yT64pGAPOOc1ZNyPGcDpik549utSsu1iOlJsHUU7EkSr7fN396Tb14wOmKmCe3uabt4xj5fSiwDNgVRgU3b8pHNSMvWjpkYp2JGY3cqBSsoYg9adtxz+fekKknGO9MBv4YHrRz6E0u3cOKT+E8UCMLbtyD+lO2/Lz+lKo9TmnYHb079a4juGdOnU9qdt6+pp3+eKRRn1FMBNuOnJ9KeFHtx3pOfp+NPUfKR36VQxiqe/FOUcZxS7SFpy/LjnHvQFxApODkc9eacV7jPpS7T+FOAHfv60DIyO38VOXIxkU7HPFGz14BoGC/SndOMD0oX2znrS8s3+c0AG3g80bfTNPoxzUlDNvTPI9KXbnoacx+XPv1pRxgGkCI8Dp60EHn+IU8+1N64xzTGM2nr79KXvz/Onbe3X9KMc5qiBvel2/LUgUd+nvR+FAEZXj0pGFP5z0o29OaCRuKTaF56U/HpRjtTsIbt2qMdOlG0jvx9KdtHbpTgBuOOnSmSJkYI709V9aDQemOpxQITbgU6k+lKBx60EiY3Z7U/oOT1pOnQ0oJWgBNvGaOPxo69ODS0wEpcfnmil+9x0oGhDk9KUfdp23HFL96gobijGfanbfb8qcqjNAIYvpimhST0qXbjFJjmmMRlwtN29B0/GnN+VJigBu09KcF6cmnLwfU0uCx4piGqp3DsamUbm/CmBeKkjX5u+KQAfz+tKAM7vX9KcR+NIVyMdqEITqwGKVfak5z1zT1XPfpzmgkQxn1GO2aRfvYGTTxn60bcdqQw+7T8H6d6Vf1p2Qo6UiiFt27AyfoKkEZQYPNTZJ5wD6U1u2evfFAFa4jHUDHvUSrz6/SrfY5FRNDyMc4qgsRbT6YpTzjHWnKvzYFKVBzjr9aZQwqPWgqN2fxpQu3jqfpRt5pWEN2jnFKvbuelO29qXb19aBDBH/Fnj09KTbzjvUn3uAcmmleeTUiYm0/jS/eHTH0o/iH+FPHOM0hXIhwD6GnFe1SbQec0jLzQBEozTl+8BjpTj8vQUpWmIYyjJOTtpPpUvljqfypGAz60xDOSQc8elKOOSead5fShVXnIzVWENbnGM4pADzxxUnHpx6ULjqCRjqKdiSPb8vTvSbcc1MRjJ6VH93jt160xDcHkmk2ncMH9Kkxu6c/QUMvfpVkkW3t1pCvepNuMEDn60jL3OB9KYEZXijb7YBp5T/wDVSbSflFMQ3b7ZpGXbnIIP8qftwcnpnPWgK2OckZp2Aix2xkH0ph4z6VMVLdKaybT26daBGH65+lOXGMHNB9lNOGF69a8867jNp5x+FG0qelSKv8qVVKjHaqQ7jVU4yOlPWnAbcd80qqOuMfjTKGbDjryKXbz6/U1Ko2gevYUqr14piGHv9KOnFP6cCm464p2GKv604Lz096T2FPx8tIY1l7CnbT+H0pQv50qjbQMTjBpPU0/aB0GDSbe1IY3rwPwpQp6g09V5BNJt20hjADzzzRt59e1O2njH40tADWHpTcCn/pQPmpiEUdfalZad06Ueo96YMbjpgc/Whlz7il2/hSc8cUEDQD9aNvtTqM+v6GmSNp3TjpRzilx+X0pgB9xRjvilK807bjHpQSN204r370v0o5J56UCE2+vShgBTxQVDexoAYvfPFJ9aftGD3pdo6VQBtHpQuO1KwP40iqfSkMXjqadxz27UbaVVHc0hieuKTpTmwOnNHp3pgJjOPWgr+FBB6U5R83FMBAMUcfjTtpJ4GaQLtNJANKknmnLyMnrSsCaBTAb605c7eKNtKo5oESxruTNKvTnv7U4cjgY4psingigYL93mpVj79KZgtipFXpmkSIyBenNBXcowtPzkjP51Jt6AfhSKI1X5ev6UNGcAnrU3y59DTWbrQBGwI6df0pXXml9utLztoGMZeh70vHHA688UMNwI60qk7cYyKBjHjDMTnDVD5ZDYPIB61Z2hl6Un4k/WgZWZSpwPpSj5etWPLDdfwpPJHUHJpkkIXtijG36VKyhcc8U3GOlIQzpkevc0fw+tO65zSkcDvQDIto680u3OB0p23bjHel9MdaCRrKeQMAU0qOh7+lTKpZR1BpNnzHr+NOwrkf4Zpdvan7Px70pX0IpCuMXP0pGXHen/AMRz19aVlyOOmKYhi49OKCvUjj9acV6c/Xmkx25rQQwU/bjtmgKAucU7+EDpTsQMZR29c0jY3f4U5vl570hA47Z5qrBcZt7+2KNoPf8AKnYoZeOvHWnYBmD06UmOAP6U50O7PX6ig/NgYIpiGbTkepFK0YOP4qfnrjn3oJAOfSgCE+oOP0pfu9Tmntgj+8exqM89uaskGxyOn0qM5wRnJp7dRmmn1qbDMZYweTzSqvI708Ke3A605U5B4zXnHSJ39aFHJAyOKcvy07bz2HFUAz2xmhVPPT/Panqo3U7gcf8A1qYxi9R2p+30/ShV69z3p6/ePHFUUMKZbOTRtBb1A70/n8KMbfSmA3HpTtvf2pfu8Uvf/wCvQUIeevajjjuPencDPH50v+FIq42lHPJOBS9e+B9KXb/n1qRjePrRtzT8c0Y9KYEeCe+Pehl+XpT9uaMf5FKwEaqfxoHGaftP4UHPbmqJGfj1p231pV6fWja3SnYBmMc0EHPP50/afx+tH4gH2p2EMI/+vTgF3YpW9+9HY0WJaGlaNvTinbe/6U4LQSNXHpTwPbFIFG7ilb5cY60xABQV5z1pwwOetLxnigBuDSOp6CpBRjbjPFIQzyzySMUbctznHpT29M0nPBpgG32ox2p1Jt+agYbfSjH4VJt4GfXjml2gdeKBkar6c0KpLdNtTAe3FJjPQAg0AR+Xjv8AWjyxxk59akXHGeTRtFADfwo7f404L/nNOEfrQMbjPGKYeOMVLtAx37UvFAXIeG+tKB07mlwM88UqqRhqYh8ZO3r+FSfpTYvlYmnrhunBoEIvr+VPyNozmncHGOePSk8tm5Az+NIBCv5dcY6U5c8c8UFNpx3qRFOfaloMiIIbnBo3HNSOvTA60nknaMmgYzdjvShtyjvT1jCnnkU4rgj9aAGKmfvHFL93OOtL/KnFe1IYnvTW744FOGVY+mM0feGcYpgMI/KgYHfikbr3+lI33uuPagQjckgnJpuOORzT+q5o4PXrQJke3gd6dtzzT/Lyu4HinKu00CI1Q4z2pyL8tP56Y/pShe3U0hDNv5YqNl96nIOCKYygqM/nVEDNvJpu3bwBgVIUHQmk5poBpUUjKDjPNPwc0uM0xEffHTNLtP0FKyjH5U8AMoGKskixjBPApW+7TmGG9BRj36VQiPG44xlqPyp+0/hR+FUBHsZQePxxS7eCKewyPak29hTJItvXsTS7TxmndPypyjv2oAi256dKXauef/11Iw+b0NMbnk9KLCItoX8+9N2k54zz61NuBYjtimMvpnNaARlccU3bkgd6lChQcj3pCoxxSYGNx6jr2p+3pTtuc/lS8D615KOsaqjHH+NLtP1/Gl29hTsHqBmrAbtxx1pfxp3v+tAX5SfypgN2g/TrS7hz2NL6Y4pSvSqGN/GnYPNOCjqeKXbnimUMC4XpS9OlPK/Lijb+PvSAaO9O27ie9G32/SneuB+dBQzGadt3fWnbR25pSuf/AK9BQzZn60YzT8DkUhA57e1ADOfTij2pxw3v+FKFHBxigCPb14xSqpzzwfSpenPak2g4x1zQAzb6DNG3NPZc85pDn6VQhmD9DSt14455pxWkIP8AkUxDWXpR/KnBdvH50nP40EiL0zRtNKM/SnL972oAQLmhVy3NO5ox3NBIhpVH/wBajbkHjNOHpTAVW601ufrQgPrT9o9KQhoX5cninLxnvSpxn60Ffb2oCw3bS7R0xzT1BI9D9aUAngUDE5HbOaXaGFP2UqjsaBDApU0pA9M08Lz60uOx9aAI9u7gUjLjg9aeBtbI5o29DmgBqjPsaXZuzzj0p+0/0pQozz6etAESr6kZpWXcpwfzp2ArZwcUmPxp2GN2/gKMHHNSbT/+ujimIh4709GK4wRinbQw5p4+mBTAcoz0/Hinq3l98UiipNo44z3qQQ7g4OKULwO1AYBfU+lNVic5NSMD6UlLtB5PPalK8+goAQLt+tG0Hmjt7etLtxj0pWGIOuDQrDpnPalbBUcZpu3GSR+dUAfezSHH1pHPTHApB7UCE7470bafsOMEY/CnL+VAhiqeAe9O27T6dqeVOM/ypvXjmgAHJPFC8k0BfxpwUfQ0CG4/LtR+tKRSfepWEDD0prfL1p/KqBnNJ6ZJyKaJGEcU0j+VPZTjpQc8jOBVEjQoJ557il60AdOOcYpfpVBcb/Kk4GD3qTHGKQ9s96okZ25FGcZp3PNNIyo5qkAxV+Yc478GlZen+NOZeTR7niqEM/iUAZ9fSnY9c/hTlJGaTB/+vVCEZeBSbTnHanN7fyo6nPNMBrKQppu0VJxSbdrZ9elNCZE35DvSFT7U/GO3WkztaqJIyDnpgdjxRg9jTm45/PNISWXg4qR3Mjb3zxS460vTml29BjIFeSdom0+lLtFP2n0JFMOScjPpVE3F29eKPxpT9PqaXaOvP40wG7OnrSqo7jinctyCDSlOh6etMaFweacvSjbz6U7bntwaZaG7eQegpduM96sLaNIo2j6UiWjP27dfepui7EG3PUYpVQ/T2r0TwJ4LXW5AlzATGwyX6CrPjT4Yx6MrT28jYOTzjFYe3gp8j3NvYy5eY8yxz0pzL+pqZoWjbBGWzSNHt7fnXQY3IAoPUUFfyqTb9KcI+tMCLaD05o2ipPL96k2syleCfagCDywee9LsGPQ1P5BUcjB96YYyGyOPcUFEYjGRnpSeWc+taFjbLcOFZsDv9K9K8N/CqDxNb5tpGV1+8xrOdWNNXkaRpynseURw+Yx4PFX49MWaMEsTx2616TrXwjvPD9jJMHD7TyNvOP61ysOk3NlJK+wNgVMa0KivFhKlKLs0czcaePJaWMcR8N/jVArt68Gugh1COHerDJzjjoPwrKvEzIXU/L6VvFvqYNIqYpeFpaAPxqhDOelO+7jH5Uu3HOKeO3H0pksbtG3mlAFSY7dKQRnOe1BI3FLt9gaeFwMYzSsvzCkAwZ259aXb7U9V/Kl69BQMbTue55pB9c07HGKBB9OaXAPbNG0etO/UUAJ+tJge1O6jOaOvAoATFFBpx4OehqgEpu3LA45qXaD/AEpNoHQ80ANxwKbtPUjFS+WeP0o70AR7SvfGfWjr2zT+T70KuaYmM288809TikXLf407b+VAxV/SnFvSkCnp3qVcAVLEJtJxxtFPwG6nH0pjN6mlUnA44osMd0bjkdqXGKRe+aGb0pWACPxpMeoNKPrxSH0H8qBifzpvJ7U5VJxnpSlemKBjQnzc0uAKeOR/Wm4GcH8qCLijt+VIwpRx2pcbqAuAyfx7UYytCginZoAZtp232p/3sDvRt9uaAG8Y/pTWUD0p7YXn+lN4amSMxubNJ0J457U/HU0hHPT60ITGbf8A9dJtHrzT9vv+tDLx71ZmNK/nRxx/nFLt284xR7npVCDJ+tJ9adt4pPamhXGcelG0dafQfu1oIj20hTLZzUi5pGz1PPvQMQjoabt696eFFLt9sVQiEfL0p3P4/Sl2n0yfrS+3SqIGnIz3NNZeuaey0lMZH04HWjnp/WnbeCQO9GPT8qYEX480hHPTtzUxUHFMP1zSEZPl5z60q/LjPpTgmc9qULkDpntXjHcJt/lSbevbtT1znJpdo69aokaq+lLt74yAaUKNwPepFXb9KBojjjZW4yT6CnNGVGG4rc0WxKyCYqZOM0X1gGmMpOATke1LmV7GnLpcw9p9KsW8RZhgZNXYdLkuJgiD9OK2tN8NztdKioXX+IjpUymomkYuWxZ8O6Qbl8MvH0zXT2vgcR3CuI8g+1dV4b8LLDaxkIVfHOR0rtbHRRtUFeQOK8erirS0PUp0VbUwdDt4dEtQqqqrjJ45ri/HGstdGSJctGxPXtXpGtaSY4268jivOtWt/KuvnVSO1RRacuY0qXSseV3lsSzuAeOox0qi0e4ccV6XNpsDRy7U3FgT71wF1btDcOrKVPoa9qnU5jy5Q5Si0OzGcGrVpp8t5u2DO0c56VPb6fJeSIiqwBPPy13ej+Eb8xrDbwFlOM7hzTnUUFqOnTcmcF/ZE25V2Es5wMDv6V6p4F+FRMJu72Pc7L8qMM7ffFd74b+F0MXkNcIHH3voa9b0vwbDDbrtOBj8a8XE5gkuWJ6tDBq/NI+bNU+BOoXkhuLeVWBbO1hjj0FM/wCFJ3XkbHG7C9cYxX1tY+GlhU7gGHvRdaRAvHlqM9689ZpU2Ov6jA+T9F+EsUFuHubZp5kbhlJUH61614b0NNFs90UKwZUZx3rurzSYkPEYAByNtUb+xdoXZABx0xUzxcq2kmONBU9jg/GeqW0mnyo4GNvX3rxPWr1o4XRdpGOfpXqPjK3+zxNbtIpf72SeK8R8QNLb3DlXDxMcAg17WDgrHmYiVmc7fRxeYXiOR3qm7FhtqaVh5mRjntUZGeeDXtnksj2+vWm7B2HFT7e1NZfQVQrkO2nBSOc05jQOoxQSKBx1H5UZxx36Uu3LYxxRt5GRnH6UEXD0p6rnrShQvTinYOeuKQyPG3tgUKKe3pjmk296YMZ/nFKvp2qQKeD1+tIynnIoENPaj+dO2mjbtPrQAo6GjFKBkccUbTxxQAnv2pfalxRtFMBT6dKF9BSlfwpAxzQMVeCfzpMbj7UtLQA0jsRmjb29aX0pfb86YDdpGTilVfxpR7Uo+U+/pQAm3/JopcZpNvbH0oAOtP5oC5zS/h9aAEpSOnbNG0YpdtAxpH4U6NvWlxu7UmOp70ALtzTtvpSClB71IXDbjrkUm0ls4p24nmjFIkEUd/rS7QOnWgLTunP9aAGn0HWjtz+tObhaTGOnWgQg4NKzDPrSN8vfikPqOlAriN3FFOPPHSlqhDcfLSN1OTx2p3SkppCbGUU4fpQf161RJGR+FL0GKcRSY/KrRIm4DApSKcKTcPSrsIbt/wAmjHAp/NNx/nNNEjW5zSfQU7r1GaNufqapDG+ueaNpPPSnquBzRj8KYhjR9x1prLt75qSkK85piIvQGl+gqTafx+lNbHemK4xRTf0NSYP5UFehqhkefXvTMfKe9SnsMYPamun5daQGUFIb7ufenMpyMU7HUbsj1pdpx0rxTtGDr/LmnYFLtPbFKPWgQg9fyq9pVj9ouFz0z6VWjTecAV1vh20W3bccZ+lZzlyo0pxuzobHRxHBtCYJGRxVa68NyXjbViKrnkgVq2N8zkAHOK9K8K6dFfIhdB0715M60qep6sKaqaHAaD4D2sinJJ65GTXpdj4TjsbEFYct3wOa7XTfCMXmJIEx+FdHHoasdoQAV5FbGuTPTp4ZRR57oFk1u5SRMrnjiuqjt41X7v1xXQr4Zi25A+amzaGYo/l/OuOVdSZ1Rp8qOK16GM2z4XnFeX65Yx3EmCjdeSK9e1uxZY2U8H3rzi82xal5DnIPTivQw8tLnJWiYun+GYVkJPcdTS6p8J4tXYTQgqc844/Kule3XaPLO09a2tHuZBGAxOAcGuiVacdYsyVOL0ZzGj/C+2tI0LDEicBiK6Sz8Msi8ShPTFXtUmeGJdp+8KhtDL5PzOVY89elYSqTnuzeMIx2Oy0myjtoULvubtk10thNGSBkEdq4rTY5ZLfLvuI/WnvqwsVLFioWvPlBydjrjJRPSGuo414IPpVOSRZVyeea8/tviBbSXCxdO241uQeIop8BJOevFZfV5R3RftEzZubJGG4muZ8RaqtjbuEwxC84q7e64HhOGAA/OvJfGnjCOzMirID2C5rqw9GVSVjGtUUUcR4+ke+laSSf5s5H0ryjWLrzZCgGFFdN4k1yfUJGlDLGg6g96466kMjEs26vscPTcY6nzlaopPQrFf4iM4qNl3e1W2XdCNp5A6dzVY54JruOO5GMevGaRuhqXHXmmtHzkUyCJeuPy4p3l561L5Zyc805Y84HWncREq0mPmwankXbHxUSp09aQhVzxin7c96XAXpSUhCNtx0puBT1XP1o2/NigBu0e2KPvfSnMMd6TG7HPHtQIT/PWkXk08A5pQtACbRSU/26Uu2gBhWlxg07b70u0NzVDI8e/FLjbzmpMfLjFJtHU0xoQLkc8ZpOPofpUn9P0puMH1oGNp2O1LtzRt5oENwOgpuM09VpQu33qgI1HpT9ny0/Zx65oI4FADB7Uu3v3pyr1pdpHH60AJj25o7c09emOtNI9KBgv50cUo9aGw3NSK4DFFA+tO570hCAd8UvcGg0D1pWELTm57fjTM+oqUNikAmNtNY8dKkYdelN2+p+tNEkeO3ejjuKftJo2/jVCG9e9Hf+lOA6f40v40CGbc800rj2p5B5wTSbRj3/AEqyRFzRxg56980pWjHcVQrjdvcjik56g07byeKdsA4PBqkIjJ6UnSn460Y/CrJG9KP4fQ07HPqKNp6UCEP1pO/vTjjFIR1qhXEpdvbrRj/9dLx+dMBrD5qTb1J4FPxn/Gkx1I6UCG4De3amsvan7fyo28jjFMZGAB7ijjHSpNvrTMf5NUBHt79/pSN096k256U1l4AAzSEZar3p+3ccYpVH4075RXhnfcRetLtpfb3/ABp36E0xEkIXOTzWhb35hYYLD6VmfX8KfG/y89f1pNX3Gm0dloupJGwOeO+e9ereE/EcVm8ZLADjvwa8EtbgxuCK6rw9qqm4QM3APc159egpI76FdxZ9f+HNUhu7RGBGCOtb6zBcYOa8H8PeKDbRqiSAAds16HoXiQXYXc2cjtXytfDuDbPoqdZSR6JbtuXrmnyYKmseG/CopDcVHJrUbMVDZHSuHkZ18yG6tp6yKSOfauJ1rwklw3nxxqGHX1rtJL7zIyFOfasmbWEjYptwQec12UuaOxjPllucgvhmRpl8s8471vWHhn7L80nyqatR+JrCO6ETJhj3xxW1LqFtPb/MQq9Qc1vKc+plGMehxWryQRTNEQMr0rOW6UTeX6jOa5/x/qCWesB4pd6kdjmsiLxQzZAbr/Fiu+FFyimcsqi5mj1Sy1ZIU2jA2jrXJ+LteEO/5vlIz14rDsfEwdliMnze1YnjK6kkjYxsWA5NaU6Fp6kzre7oRafrQe6lcvgH+90rrtE8WQLMqmXrxwa8v06aKKymEj/M3IqiNU+yMZDu3j7oWvRlQU9DkVZw1PZ/EvjaK3tW8tyygHpXhHiTXnvrlnG4EnFSap4qlvIfLzjv+Nc/d3BnA45HJOa6cPh1SOetXdR6Fa4vJJlCMTgHpVfG6p/LB6U4LtY4r0dEcTuyFTtBxTdu7J/KrPk7uvFNaPb7imKxCVHGB7GlMfA55qVVH/16VlVVyetK4ivtIODT1XrQ43NnnIp/XmmIhmJyBQq0pbc/WnquKBCYyuBTGXbUm2lK0EkK/Sn+9Jjnnk05cFaAGMtJt64FSbQe9IFPHOKYiOnY/Gl20tMBqryc078KFXbTsHH8qAE25xilK9O9JzUgHFADCuOaMH3p/wDP6UlMYm3jNNI556U/txSA4wSKoLiLS4OeBmnKu7oeKdt/CgYwc0pH5U78KAOtADStJtyv6VJt9qPw5oGN+opWT2zTmH4mgAUCGY9s0v4Yp3pSEe1Ahu33pRS7TQvHXg/WpENp4X5c46UdcU446f0oC4zae9KqckdqdgZHel/pQTcYyjj60u3p/jSld3WnbfwpEsQ5bHFHWk9ad1HA6UWEJim++aeqj8aRhVEicY6cUY7c0uD1A/GnMPmHFMdyLgfSnbPT2pzKOuKQZ/GrRI0duxo289aXbg5FO6k+9UiSNgeec+9J7g81Jgj60hBx0qxDO9AUdOlOA/lS8daBDCpzg9aPandFPGeKD0zTQhjKP19aNtP+XjAxSfdYZ/WqAZt/EetOA2+4peM496XHSmITbxSbR2p/Y8UbPWmgISKU4NP28Gk49OaYXI+n/wBak2/KakK/N0prL82aoTGbe340bd3NP2+1Bx3PNQ0BmKvQ96cqgtnANKqhuQMc0qrx3zXhHo2Gle449fWlGT7Cnbfyp232oAjwfTmlVTxQFI6nFSr1wcZ7UyQjBBrRsIZEBkHGOlUkXLAkVfWRlh4OAT2pMqJ2Ph/VJndPvehr1rwpq0cLjPy57GvAtJ1BrRVGe+etdVH4sa32lScjvXm16HO9D06NblWp9FN4jjjj278cVnDxHF9o2lhjPXNeIN8QCylct6c1UXxhKku5GOOteesCzs+txPf18SIs20ODu96qahfeeRKjgHPIrxiPxs23LPsx3zzUy/EJ2ZCnPY5NWsHJPQf1qL3PT33TDJ6g5Bq5/ajvafZmfHH3q4DTvHBlj3k49BV1fEn2rdvKxjtS9jLqi1VjbQzfEWm3TTO7MZY89V5xXPIzorqisW9K6lteSZiu5cE45qC8iW3t3lRVY9sV2Qk0rM5pJN3RydtqZgnP8J/lVy4vPOjBdyynrzmuY1XUC1w4Iw3qKqR6lIsG3JK9jmu5Ur6nL7ToaeoKACY5On901jXFw8nynt6U/wC0Yx833qqzSAtxnPrXVGNjGUrlVxyOORQOetOkyfcUwdhW1jMmRMLnrR/L0pkZxn6VImDkk4I7UgBkx3xSbTtAPJqXaPLPz8noMVGc8fzpARMhBxTRxUrfMvzHntxTNufeq2M2RBaVuB/jUmzpjiklUbRQIg29M/SpFGOOTQmfwp+OOeKYhNvFJS4pf4c0xDCpHTmm49qm29eKYRgc0CGbfXrRt608LuIxUhXIyKYEIXrRtxUm3296MHpimIaBSY+bHen9D6Uq54PPrSAYvUZ7c05qdx079aTb79+9WMMcU05xT8H9fypGz060ANA69aPwpV6jr+FSbf8A9VMBiLj2FKRk04LlqNo3daAGbfWlGD05pygdP6UbQcdqBifhRtNOVeMil29+ooAYF74o29KkxzTSv4igBNp4/wAKGUE04rRQIZjHejG5T3zTjjFGO1BI1Qd3pTsHrRg/jingE/WkIRR+fvRtHWnqo70vGOakGRj0FLt465p34Yo9KCRuMnrj0oIp5X1NJ68dKokTgUnGOR3p3UE5+tHBGDTENo96coHIo2+361RJHtpdp7D9aX3p38IyKqwDP0o4p20Z6dsUbfSrENZS2QOuaP4s9DTtp3AUm0igkbt59aTbjqMVJt4pGG7npVANA4xijb8tO2n6UMu0c8inYQg4XAprL9M9KXAyRShc/SmAwLt4p2MMO9PHy/Wl25XINUSMxR1p22jqaAI2yaTrx0+lSbaTb19qYEe3sOBTWT5vQVJj8qXbk80xkW3PFBXgDIzUmOnGaMBeSMikxGXinfhShe1SKvr0rwD1WRgFqVY8E1YVRnpTWUdaBWIto/H1pQvJp+PWnBR/k0yAXFSo+Fx1FRrjmnfw4pgSrJtORUhndu/FVx14PFO5qR3JPMYcg80qyN1J5qLntxT/AM6oLkrOzDhs1JHIV5FQDjj8acuRigtM0Yb6SPBDEBenNT3msyuoIkZTjnB61mbiKjY856etLlTZfMyxHqdxGwbzG6+tadv4luha7PM4z3OawhjBp27aMdfpVOMX0Dnl3HXEzSyszHLZzUattUZ5ozzk9aTA6VoK4Mxfj+VJgL7Uu3HUUtUFyM4OOaaUwxqXaPbpTWXpmmIi6Uu49qXZj6UbcUwHbizD1p7dqjwcjtVmFo3XYRiQ9zSJIGU4PpSrjoetTeUqjpSFAenFAyHG3gU2ReQetSlT6Hj1qNutBIKnA4xSt6daeq9uKT7y5/pVEsjxt7U3aOnepWXb170m3HIpiGAdKVvTrT1UfT3pAnX1piGKvSpQvXIpNtSsp2g9c+1IZAVwetJU+zcvXmk8vGKZJBt70bR6HrUrLtpAu6mAwfMaNuOR+VOC9scfSjac/wBaoYKPzoxu/OlC0/y+nYZ70hEewL9elAOOCM/WpNu1vb9aCo+vHQ0xkfPSjjqe9Ls+XpTlXr2FUBH6UuKfj1oxt5A/GgYdaPU//XpcDaPejgdBQA3jnB4opdowe9KAT25oEN9eKPen7cUmP5UhDAvanbfyo2nr0peT1FBLYlKPelx2pdtSIT8fxo5705c0c/5FAAVoA9etPA+WloJGleOOeKZt6VL/ACoAz70xXI8elG361Jt9aay7selUIbt9s0oHT9KXbz7U7HymmhEe0YzijbUmD+FG0dcVaER7fxpxUd+RTtuDnml/h6UxDNo5xx6UwcEjvUrDbihh8vTFVYQzBPuKbtPan7QR0pRjnv8ASmSR7aNp20/AzwKT7ufSqEyPb6jFKuT15pwwvTpTgucHpTFcbj1o5+lP44zS7R1PakMj/ChV244/SpDmlUUwISvocUhHbvUwTGRnNI6gY4zTAix7fWj19KeVG3kU3b2zTENYDaAODTSRt96kCgH3pjRn8PSkwKG0c5qSNQ2PSm7T2qeMfn7ivnz2WWLOz+0dKsSaUyjlcd81BDM0bArjitW01DzMGTGKzk2tUONtmYzadKIywXIFRtbOuMqRziuzWS2VSoZTu5IqxI1gYQCqs6jPSsvbPsW6afU4Dyzk8Ypdp7npW/qE1vc48tPLYfw4rJkUduK6FK6OaUbEGPmwKNpbipVTPHelaEpgH73erJsRrjn9KBjjg0/aVz6Ufd+nrVAKuMg07OKZx25p2PXFBQ45/rTWwTTu/UUhXmqATPsMdqTBfvTtu76CnxqN2B6VSGM20bfm/rUhAwTijZkelMCPHT0pacVox6UyiPb81IynipStNZdoHGKYDNv400jHHapcdqaFbbzTEMweOcUdP/1U8L07ml+9mgCSNieC2TSMuaYFwtSqd3BPNITZG3uOlQhfm9qsSrzimoo54JxVEBtx703b83cH6VLj5c5prgcVQhhXv0+tN69adj8vel/zigQqINnTHYU3ndgfkfrUzfKoqNR8wPpQIXaNp44zS9OMcU/aNvX/AOtS7d3WgCPpx1pRk496eE+nHtQsZVvagBjRZ5NM2D5sDFWdu6mbM9uKYEW3pzzSbfmzipG46ZpFpjG7cDmnLjoelSKtIw+bHemIYwHYGkwPqO/NSFcfjRs59D7UARlPlHejZjtUvb/61JtpgRbe4oZal4HBpoHzHsPemBGFPbr2pdpbFPwDz39qF+X88dKAGr8ufek2jrTtvBOKVVzkjk0CE20mzHQ1Iy+lAWpAi2H8KctP2+tLtBBwP0pkkYUDNO28U7blcYp38/rSEQ7fxNP29ak27etIwyQMUAxgWjA9KkVaUqaCRu3g9qTaMYzT/YUDr0zTsIaV6Ypirz0qUjknNJzVkiBfl96TaDyDzT8UoUVSFcYy5x+tJjjgVJwO2KMZamAzn8aTvTwvrQVzg5qiRij0NDe3Ip3FFMLjMAkcYpNuOtSbec0FTz2qkIj65HcdaZz/APrqZR69aGXvTJZHj5vftRg9MfhUnX2xSY79M1RIwcdRTh1zSbdzelSAcADpU2GNZaNvXpT1HYml20AMIz9KQoOhqT8OMUhBzxQO5GIyOM8etJsGOeTUm2hl4zVCINu0+9Mde+f6VO5HYYpm3r60CKKegqRVP40vllZCCCMdadjpXzh7jFXpzz2FPViuCBTVU9fw60/p2pkkn2h2PPFJ57K28kselG3jPQ0wqew4pWAc77mLdKj2jninKnTPWneXjn9KYhYQFO5h9KmWSOVWDfKai2nHPTtQFwOaZJG2MnA4plSmP1OaCmOmaoRF5XvTl9ulKR1HWlxtIpgJt+bB60u35s44pyruGe9O27aoBgWpAvy0qqOtO60xkSxjnnrSMo61LjbTWU54FMYwil20u3bR+tMSDj0o25zS4NKq+1MZGy+gpMcCnsrZNCqB9aBEW3aabU8ihuAOabt29RVILjNvQ9qAuMHvTwuc0pjKjrxTJZG39KkjXDY9aRVPB7YqYKGAFAiJkHHY0zyz1A/WrOOaay8/4UySuo7EVIgBYenrTvL9RxS/Xr0qhDG+Y56mm7dp/wAKkZeAM/pSLlm96BAq85zml2/lTlXml2/5NADR9etOVe5H4UoX3p6r17GgBu0dcdqj6sc1YwMEdaZ5e7rjFMZBtGMUbPrU5jHcc+tJtzj2pgMVSqj1pwXnnrT9mR7UbTmmA3H8qRl24xTlz26U7b+NAEBppBxx6VNt/GnKuPSmBA0ZzgjrxRsHIFSsvak9KYEeD09KTHOf6VL60Y6YoJI8fh+FOTnoPxpwXsR1/OlXHOO9ADdvAo24p2zOMCnbR0pARbetLtxmn9DSdKZNxNuMCgCnBT1pcZ7YpAMxS7adtoxx7/SgQxu1L0pQuKXbntTIEVe/ejGTT1XjpRt96oQ3HvRtp+0YoC96YhgFLtxzS4zT8DmqER7aRePrUmMU0rTAYVo27ak8vrzSbTmqEyPbRtqTaaT2pkjKTr9Kk28HNBWqJZHtpfWnYwvoKPLyc9KokYy9cfhSbT7U/b7UvHrzQIjKmgr0qTb+dAFIYzH40Y3dTipNlG0KeeT0oAZtIo9vepdv40m0E8UDGbeD+VNwOtS7f84puB6cUwImXPHeo2Tk/Wp2H5U1o+P5cUC3I7iN3bLDn1qIRnjNa7W7OeBmmLpkgkyyMF96+YUkfRODKCx7ccYqcW5YD5ePWtJdOBxgYrSjihjhO4gbR0NL2nYFT7nMNERz2pu0+lX7jb5jbehqHaO9aXM+UrhPXOKXA5q1tVk5GPQ0wjHWi4miDacn0pD7j3qVhycGkUBiaq5nYjZA3OaPvdKsLas2doz71IsPldRSuOxR29OMmmlPmxzWj8nTbVZuG6VVxWIhxwKUZxmnKvTFP21YiNF706nbfzpdvtVAM25o68VIvvRt/CgZFtNJtqQr7UbaoBuAwo+gp/J7e1AWncRHgfWm429qm8sUnlkdelMRHsAPFG3d15zUuO3SjrigCLaBRt7ipgvTvRtGPWnckrtHt59aenBBNSMp4FN2dqoQ7b3HT6UxlHc4NSAY4PJpSu7j1oEQ4HTvSNx7Gn7fSmlT+A60xDNpK5IpyKN3Tk05V565FOwPxqiRgXDeppdp6Ac9Kk8s8Y5+tKUABwdxoEMVakxt4HNJtH4dKcMDnNACdDx1prFsjjmn5x1604DjrQUR7TjnigrjrT/Xmjb61Qxu32pPw596m200DLY/WmhDNvfH50ntTmX5sZIpdv8AhVCI+nNLil8s8knFKBg9aAGbcL701Y+eam20bfTigZDtH1pNvP0qxjaOeDUfl4FBIzbu7ZpyjjB+tLjtjinYoEMZfTpS47VJs9KTbQIiK980u31qQR0qrgigRGq+lKAfSpcYOaU9AO1ArkW0j/61Jt468VIVwvPHak2njHOKAGbfWjafTinbSfX3pwXHvTRJHt9acoHAp+3jPegIV61RI3bSFal2+/FG3+dNARbTwemKOakK5/8A10u3jApksZyw5pvTipNnrRs/GqQEfr/Ok/i/Spdo9OKTy+OaYrjCKQD16U/gZPSg81RI3tTehHFPKnoRSlRVIm5H945xS7acV54zS4GPamIj2dDTdu7NSkH04pOevWgCPb+dOVRnOMmpNv40bRuB6GgBNv4UFeelShR1xSYK8VIyLH50FfWpNpzxSBd2f50DIyCabt/OpducjkUGMdfypoCIp07Um3oDyB0qYr+FRHnODxQxXPRrXw6kMKgKN2OaJtOBUhkDenFdY0CrxjFULoRxxkg4FfnsZyZ964JHEX1iYGyqkcdKzLiTzMJsIrr7h0uDsJzVKTTUVWCorOwwCa74TtucModjkpbULzULQnp2roLrw7cqpkP4iq0GiyyMQFJNdKqRtuczpy7GSICc4pPs5ODjNdDD4anJIHB9+grY0zRordvLYqw7k9amVVLYFSctzhlsXkYDafmrS07QzcNmQbYl6k967tdKtFkVgF98VJdRwtCyxoMZ5wKwliHsjWOHSepyjaIqQnyjwBXPXsLRyFWPOa9LsNNVRyOD1rB8ReGRvedGIHpTpVlzWkFSjpdHDbT+NIYywrYTTfuk8jPT0qw2khwu3j2rs9ojj9mznwh7dKlhhLOABk5xit7/AIR2RFDbPfGajj0w28ysRj1FHtV0D2TKF5o89qqyGP5G6VS2cDI5ru2ZLi2ETMPlHHtWV/ZmZHyisOfm/rSjW/mNJUuxy+00pXmrM9u0MhVgQai8vdyBXVe6Odoi29ePyo21Pt7DNMx2p3JI9poK/lUoHQ9qXFO4iJVNG0/hUu2l9qYEW3tikx6VNt9s0m3v3pkkQGOQaNvHXin4Hp0pSD9Kq4iLb0owPX9Kk2+lG3dTuIi9KXb0xT2XdQF/KqERkZ5oxu9qeyjNGwfWmIjVN3Q07ZnFPK4ziheW6VQmEa54A+lG096cvHTilZe/44pCI/5e1OXnPFLtGc08CqAj2c+/vS++Kkx7c0oXdQMiAOc4p+3tT1THbFDKD14oAaF4P50m3pxT1X5fSjaeBjmmIj2g5J60n8qnVcdaaV5Hf2piI8HbgU3ZuIqbaaTb+J96YDGWjb1qTHBwBSbcc5pgR7fzpm0jipwOKCvzUgINo6Uuw9BUntnnHSl2jI4z+FMkjX5elCx9ak2nqP1p31oER+X82cHNLt45NP7cCjbxQIZtzQV61L0pNp7UCGbc9aTb1FSbfbmjAFArke0cHHShlPb+dPVeOKPLxkYpoBvH60MQKXFO24471RIzbxx1pOeBT9vajFUSN20bSvPbpTh9Kftzn+VMRERRj0p5U9qAO3SqJI8ZpNvtUu360m3tQAwrRt5qTaPrS4wPamBE3APekwTUjKOoo2nr1qiRm08ccUm3npUmDRt9BzTERqvTsKNnrT244pQvrTAjEdLt55qTbnpRtK1IDCB2/lS7fanbenfinbcfSgBhXnrzTWTn171IV4HHNG3nnpQBFt9RzRjFS7R25oKHGc9qBkDL6cUjR9qlpGHrQSesXN2yxnc2RWTcXDS8lsLV2W9SbooIFYWr6jt/dgdR0r4WnTPuqkiGW5Cy7wduKd/aw4Kg5HrWQzlsMevpWlDp7mzGRh25xXW4JI5eZs049S82HJIBxzViOdIVJTHmMOMVyu51YgnGK1NJjkuJOvA96iUElcqMruxvWomkukMmPLbrTNV0iZJvMtnAjfr7VOC8MRwQxUcVXbVyIyrNj/Zrns76GrtbUqx2k0cg82ZQue3etnfGIAsfzM1cne37tJ8rcVp6Tfbdoc8j1q5QdrkRmr2N+1UwgNIR706+jW6j8vgiobqM3UOVbA61QhuiPlJIIrnUTZsqappMdvaEquZOxrAt7ryZQZBwK19U1CRc7XzzXPXM3mMcjGfSu+nFtanDUkr6HSQa1DLFk8MKxtQvfNlI4H0rN3FehxTOrZJya2jTUXcydRtFv7cY++TUtvrL7sOBt6cVnGEyMdopPLaPhuDWvKjPmZZ1WQXEgYDHHNZ33ambP1FNZfwrWOmhm9SL9KNuT+NP285pNvNUQM2ZHSjaccipVWlCnFVcBir6UrKOf0p+32oKn0NAiLaOKQphRUoHWk2HgYqiSLaeOKPLyDnjtUrKV5NNZTwf51RNiPy8AYo2++al8um47jmmIZ5Yz6mjaeKkCk/TNSbeRxVElYx5p4Q4PH5VLtz04FIeKdxERj6elJt9eamxuppTHQcU0IYvXpgUu3v2p+0enNLt9aBEezJ56elG3byBgfWptoNKsfXPWncCMKO9A68VKY+hoCj8TTAbjtmmsueh4p+08Y704KV9DTGM2ilKU9fvYp23g5pgRbB2NG3PXipNh9KXy+metMRDjt60hXNTbAWz1FIy88D8qAIdvX0oZfT+VS7R39aGQZB9D2piIdpOOefajb78VMFo28UCIdh6Gjyx9Kl2c4704L+FAEO3k0bTUm3Bx2p22gRGFNJs2+9S7RzxS7aZJHt+bpRt/wAKkVfWjg570wIdtLtyODg1Lto2jHTmgRHt445NIuOgFSbdq0EYWmSR7fajHXmpFUnFG3pknNUIZtz2o2460/pmjaeM9TVIkixtpcU7r704L3xVEsYFximuOeOamOOKaV9KBEW3inBadto6iqFcjKe31pVHynGak74/Og9KYEeAffmgr6U8daXbuXHagCJVA9Oe1Lt9Kdt9qcFz9aYiLb1zS7aft/Ol8ugCPbj3pwDU48HFKPX1oAZt+UDNKqhR0p4XnpRtpAR7aNvapQBRt5zSuBF1pCpqXaPxpCgP1piuQ7cmkYds1MF20hXcPegLm9JqRaEhDt9eazyxmkJY5NVEbbxnirMcg/h6181yqOx9W5Nk1mwhnV2UEDsa25Jlnj8xTtYdqwsAck80LIVP3iBUSjcuMrImuN0smWPNaGk3S2YIJyT61TiWBl+Y81DMFjb5TS5bqwr21NiTUCzNh+D71mSOdxwetQLIQc0isdxOc0lCwnK5KwIXLY496b9sZJMgkGo5HqFjV8pm2a9v4gngYLv3IODmo7rVjM24cewrHVjuzShvmyaXs1uHO9i5JeF0PY1Uz+tPLIRheT60ikVdrGb1GqoPJqZYUX5t2faiNR1pu07j2oAlWEoNwINNbDKNwqLcfXikLH16U0Sxx+Zf6VCy/NTgSDTiM9evrWhBD5ZbAxQ0YUcjFTrxx6UMNwPei4WK+2n7dw9KdtoA/wD10xDdnYDmm7O+O9S8Z65pD7VRIwKemOtJt4FTKB1pNvU96ZJFtPSjbntUpX0o2j15p3ERqvy+tN2D8KmI4pFXPXrVXJZEqjPpRyT0qQL7Uuz2zVXIItmaTy+uetTfhn3o9jVXEQ7Ao45oVak2nnNP2/KM0ySDy93TinbN3HanquMcc0uD+NO4xgj+Wl281Iuce/0pT8vamIj2+lCrnj1qXr6Cjb+FAEe306Ug7dqm/nRtAXGKZRFt+apduRQq456mpUUMPei4EHlbWwTz2pxSpiu480bD+NMViAoBz1NIU9KsBAx9absP0xTEQ7PWmmPvVho+OlIUOM9KCSvspNpqcrxSGP8AAUxEO3OOaNu6pdvejA5NMREFoZOOlS+WaNv4UAMCil296eq+2aNvFAiLbzzRt/GpaNtUJke2jbzUhTPSjH5d6ZJFtP1oVe4qXb3NHXtzVCIm+XNJsPY8VLtyPWjb/kiqJI9vrRt3cCpNvy0mOc0wIyvFG3mpPvdqFXk8VRA3b+FM2jdzxUpX3pNvHSmIi9cUY9alVcLSbfXpTER49KRlLGpAval20DItp/OjjpUuDRtzzQIj20u09+tO2/lTsGgCPHWjbUmD1xQBz+tADOKAvHFSbeRS+tMQxR+BpwXOfWpNmRjoKXb6VJRCsfXPBoaPABzUpXtik2jp/WgRFt5AFG3PWpNvftS7fyoJIdv5U1l9OPSrG0bRTGXtjNAECnHB6U9WwcAkelMXFSKoH414J9USbz0zTg2ajVfxpyru74GKloY7zDxRyTk9aOhGTR1qbCFBPTFGcfSl2n1pKqwhrHNMYEjmnn0NJtp2JI9vrSbeQcZqQr7UmPbmkSMwaXafWnhaXaGoAfH8oHXOamWLzM1HGvOKtxyqnAHHpUPyGiA2u3qQBTJrdeNh4qWWTd0HNR7qEGhX8vvTgv41LgHn0pnPUCrIG4GeKKdxSFcmmITbupMc4p4Ao29aZI3+H0HtSbe9O207aKZLGbR0o2fSn7cY9qMUyRm0KeOlJtqTBpQtMkiVc8Uu3b0qTaPTFLs7YpiIttIVqx5ft1pNh9OtUSQqnFAj7mrGzFG2quIg2DNG2pfL25yOe1G3FMRBt74zSsuOgz7VLsz1pAmWNO4rDNvtzQcbvSpdmcAcmlMe01QEO09xTv5fWpdu4Y703yx9KZI1V3ZpCtSquOKNpYkYzTGR7Rx2FPjG5sYpfLO7mnRrtPH55oAcF9qAg3VL5ZCgYzSbcMaQEIU8E8Um3qSKm29ev40FR/jVCItueMZNN27u9TleeOaaVO7pmi5JCy/KPSk29cDntUuz5ulG3vVAQqvy8im7OtT7O1G3r6UCIttIyZHpU2w9KXB6U7iZBtp235R39ql8vOTjtRt496ZJDtHPakC/nU23nNL5e7NUBAUK9OtJt+arDJSCPvjNMkh2nb7UbB2qXbyP8aXaTTEQ7COaO2O9TeWeeCaXbheelMRAY/zpu38vSp2Sm7R6delUhMi20EccVL5e0E55pwQ96ogg254o8s/SrBXHtTduetMCDbjim7T6VOU96XbTJIBH6il21Ky/nR5fHpQBDt7UD6cVLsz25o8v0JxQBHtoVQcnvU2wjpS7dtAEO2nKoIH86kMe6neXxjoO1AEOzdTljA4p4XGQaXbQAzZ0oZcdql28elCrt61IERUtyOlG3oamI/xo8vPWi4iFk44pACff3qcp2zTGj/AYpkke3rmm+Xmpdm2lK/L/ADpDKKqeOKeq84qRUx14FWbaykvMiNNx9q8M+ttcq7cdKGFXJtLntztdCD1qsqc+9C1Ja7kfO71pyrk+9OaMqR707Z7UCE20FeacFNG38qAIpFPek2kGpucdKaVyfamIj28+ho209hxzSbfzpEibfQUBSKd047U5akVhq8ZxThRt5pyqVYUmMURkio2X5sVYVqjkUM1JAQkZ70uKf5dDLVEMjx6UEcZHNOZfTil8umiRgHSlPHpT1X8TSYzkimSNI5pcfnTh2/woHOe1MQYAB4FIo9KkUe3FKi5PIoJG+VtI60hHbGKs7T6YqLbuJBp3CxFzxTgp/GpNn507bwKZBHt4FIFqXy+/ajy+1O5JGFywAPFPMfHvTtvpTucc49qoRAy49xTdp3VPto8sMeM07iISuO1IB3xUyoeuKVY+B2FMki255zinBM1J5f4U7y8dMYpgRbeORmmtGd2ateWOlDRdlp3EVint1owRwBiptm3r1FJt+b3pgQKnJ7+9O2456VN5ZGKd5Y9OKYCINy8daVV45GKfGuFIFOwOmOlAiLbzkdaRVzU20j2oKCi5JD5Y7DmkVST71P5TDnpSFRzTuIgK56Cm7Oxqyy8DFNC8ntTuMg8vJz0oWM9+lT7BS7TRcRW29SKXZ6DNWNtJtAJ96dxEG3rRjr2qYICfWl8vuOlUSVyhpRGan29e9L5fpTArsvPTvTVXt19OKsqu33pGXJouIgK47Um3gZ/Op/L+lJtz26dasRHwOM0wj3qxs9aRht9qBFZhnkUbPl9e9TbOfUUbc9+K0RDIdv607aeafs9uKUqO3NUIiK57UFcN7VN5ePahk/CgRXKZNO2YAqTy9p6Uu3cCO9VcRFtB7c0gU81KqdaMcUhEPl9s0Kmc1Ose4H+lIsdFxEe07eKdsFSbfwpQu6kBEFPHel2/jUqx7eMUrLg1NxkW0cZpGj4GKmx1pQN1UIgCU7buzmpdvSneXSGReWOmKQLU231pRH6DigRXaPnikZBn1qx5fGMUmw07iK209hQf1qxtx7imPGDg/wAqCTq9G+Eetao/ltA9u44PmjGPwr0/wp8Ix4Yt3e4ZZ55FG7jgfSvYLO1j895eme1LfQiRsAV+W1szrVfd2R+sUsHSp67s8U8SeBbfULgOq+SQCCUHUVwWpfDm4ZFW0iZ5QcHIwK+ibzQzODnIGajs9DS3bBGfc1tRzCdKOjIqYSFR3aPmaT4aa/G5X7CzHr8rDB/WqF54T1DT7Vp7iIIgO3OeSfpX13HpEbKflz+FedfE7wLc3tm01oF2r8zI3H413UM0dSajOyOOrl8YRbjqfOZjKt0pNv8A9atK6024WYqYmVgcEYxS22nOsmZFI/2SK+h5keLyszNvtTdtac9i3LBG254pq6PdMu/yH2dd204o5la9w5WZrJ+ApCp9K1YtDvLwhbe3eU+qrkVPN4V1C3jLS20kYHdgRS9pDa4ezla6Rg7R3p2KtzWbw9Rj8KgI61VzLYbjvQPmpVX25pdvzelIQKtJyKfil2jjvQBHtNG0Z96mSMMeTtFPaMLgg5pCsV/L3DgZpu35quw7VJ3c8UyRV38dKBWK23IpStSeXyOAaGU/WmQQ7Px9afHGTjIx9alWE/gasLGdoHancmxB9nA56+tJ5eMZ6Ve8llUA496Z5W1sHkUXEyBVBX1P0phjAPSp9uG9qGBbtQIh8vd2xShSeDT9vSlwNpxQiSLy+g705Vp4U+nAoxzzVEjCo29KMcDjIqXadvp6ilAz7CqEyBlA/OlVKm27jgjvTtg49e9O5JX2e9OCVKE5IxSeX17e1MRERyMU7bzipWj6dKXbzwMmmKwxV56ZFO2fw9qd04x3pwXpTGQtFv75Ipu38as7fWl8sN2xRcmxWxu7UbRjp3qby8HpSrHz70XERKPmwBT/AC++aeF59ak8vPPQ1VxEDLnGOaXABqby/wA6NvqKdxERQbueaay8Z4qwqn3pvl59RRcLEPl9zzTNg61bEI3YJxTZolDcdDQmDVisI6Tb2NS7eoAo29uKokiZOlJ5ecdjUyqB1oK5XimSRbApIpVXHIFP2k+1G3HamBHsI4pDx71MVwwNNZA3amIi29aNtSlPSjb8vpVAR7fam7D9Km2g/wCNG0fWmSQ7eDSc1KV5pNpz0qkIi2/5NIVzjHFSmM9qVVxVEsh2Uqrtqbbk9O1JtHTFVcki459KNoBqbyxSGOi4iPbntkUMnTPFS7e2KNvT1p3AgaP060bOMGp9vWjZnvRcRCsfzCl8vj2qXb+VLsouBBt9BTsDFP2GlVOPXvU3JIyue1LtqZR3oK5J9KLjK5XOB1pwjwDUojHbpS+WcjtRcRHtHpSKBkjFT+XtHrijbjnvRcCIL19KcF/OpAm3kdadt4FFxEO2m+WfSrHl0u3b06UXBlXb3zzTdg6Yq35eBkimGPPUc9KLiPtJreS3yCCMVWWbdNzWzqTNJkRr04zWKtuyyDJr8XT0P2exbSIFctzTWt0DZqeFcrjPSneS0n3eaLjsRQsACMc0670z+0YWRhhW4PvV+2sFVQWHPetGCNV4Aqee2qK5b7nnWv8AwwttUs3jWJEkxxJtywOK8i8Q/DLVdHWQwW7TpkENnJ/LrX1PKqqoJIFc5q0waTapyM8+lehh8dVpu26OSrhqdQ+fdL+F1xqcam5kaFWGWULyDXovh7wXZ6TZfZtonX0kGa7SKGKOPMgXPvWfNKrSnYuB6itamMqVtG9BQw8Key1Mq30ayt5GT7HHAmeNuKyfEmkwzW7IijB9q372cqwXGc1Rmi85cE1nGbTvcuUU1Y8M8VeGvKmby0JB9BXJXegyxqW29K+kZvDsFxnzAu41yviTwzHHayiNBuAOAB1r3qGP2izx62CTu0eCNCyscjGKTy/etbUrGSG6ZGQq5b7uK3dB8D3GoqGeMop6HFe3KtCEeaTPHjRnOXLFHK2+nvcD5FJPSpG0S6hQsYWKj2r2TRfA8VnGA6KSOctW5c+H4JYdu0L68da8uWZRUrRWh6McvbWrPAf7FuDCJCuARkVXaFo+GxXsd94WgsbeV8YXtXmuuWqxz7IwMDutdVHFKszkrYZ0kYfln6Uvl/59atLZyOcKpqVbNlyCu2u3mRxcrKHl7iDinrEV5xmrn2UL1qWO3zwRlaOYhxKsdtuweoq5Ha4xkVetbMbeajvpBEMZ59KnmuTy2RRuCFGO/tUcUJn4z0NNY7mOaWKRoWBHWtEQFxb+WzDqKgZSO9W5G875/wCLvUfljrVEkDKKNlTFRninKvtTJaIvL5pDHu78VZ8vjNM2UXJItmaGXpxx9KnWPvSbRTuIiC/NS7TU3l8c0CP61QrEW38qGjNT+XRtO2i4FfbkUuPm4FT+X6Uvl/jTuFiLy+TwKNvb3qwqnb7Uhj3ds0XJIdp7Uu30qYRjPPWjyzzRcCFowx6e1CwkZ9KnWI55pdp6YouBXMfp0qZY/lxTto9KkX7uBTuQQrH19u9I0fy1YVTS+XwadxFYRluKmhi2Nkjp60u09c08LjHekNFWVcselM2YbpVsxgnNNaOqTEymY+cgUvl+gqz5VIFxnjNXczKpj9aAmasbN3NCpz05/SncCs0fIpWj59cVP5felC5GOmaYivt+bOPcU1o8tVrafSmeUc+tVcRBgdqChHuasGMZyRg9qNuT0piKyxd6URk8EVZ2DtTdpXrTEV/LLLnFBGMDrVgR9R7Unl7eaq4iuI+oxmk8vdx0qzs9aa0frxVXJK+0+lLt6mrG0elHl54p3JZB5fvzS7envUyqckGl2d/6UXEV/LFHl5Ge9T7O1L5fHFFxFfZ68mjy6m2HpSiM96dxEIX1FG3HB5qfy/Tml8v2pXAg8vHbFAj9qnVaXZ14pXEQbOcYo8ruRVlY6cIsdadwKyx8Yzj604xdMdamKZp2ykBX8v2waQx9Ks+XSrH60XEV1X3oK9BVjy6UJ1NFxEHl8f0pCv4VZ8uho+OaLlFfYcepprJ+FWvK70nljHvSuI+2JiH9hVFrM7ifyqSOc8A9KnV2JJ/hr8WP2YzWLxNg9PatXT9Qgjhw64bucVDOiPGG4z+tUmt2ZsinuUjbkkjmjJjcAdetZ0d28JJBqrGrKDkY+tL5gXvQhhf6tKV2lsCs9ZPmJZgfeob3zJH54GaI7XjJbIrZWRJFdXDSk85Woo2ftxVxoVVelMSNQ2avmEVZ4mk5brVJozu4PNbEjA+9V2jXrjiqUhWM5hLtyQcDvWfdRrMjKy5Fbk0mFKjg9qzGgLMN3StIyIaMC1+Htnq14LqeNX29K66Pw/bWsAWNNoAoSb7LtZPTG3tVk6okkQXHOKcqs57vQIwjHZGRcQLG2xaqSqqjk1bumHLg9Oprmb7VJGLoi/jWkE5ESfKVPEMwkjaNTla8v1a2Md1tPQng16UtnJdKzONori9etSt4VK5xXs4R8rseTi9VcxI2CexqKQiRsng4qW4t9hIUVCV/GvYjFbnjTl0G+Vu+varENuF69ajjOMVKrFa1Oe5PJcRwrz0xxWHdSedITnr0q3cSFmIHTvVTy+c1pFWJepFszj+VGz8anC0vl/8A16u5nYjVfbinsobpxTxGB3qzaxKzFScfhTuTYomPocYNG0nnHFX7m3VGIXpUDR49qLhYhb5lpBHmp1joWPii4miLYcccUbeRx0qdVFKqj0p3JsQeX7fWjb2FWNo280vljgjincmxBtPIoZd3y9qnaMsoFHl9h1ouKxBt+bgZ4pyx1N5ftmneX0ouMg24PHTvTivpUqrS7c80risReWdvr70qx+vSp9n5Uu30ouFiDYelIU29asbewo29sVVyWiv5fNO8sAVME5xigp14p3JsRBc8elOMfzAZpwTpT9uadxWIRH1AGKXbt6VNs3Ck2/NTuIi28DIprLz0qfyycHNN2Ybpmi4rFdkoEY4OKn2ZzSbN2McGquRYh8vuRSNHgDHNT7TnpSbewqgZA0fb+dIE/KpzGcn0pdgHqaq5JDt9KRl71OFHPFG35jkcU7iK+0//AK6Ty8dsVZ2+vSk2/l2qriK20jpRt79asbKXywvancRXEeM0jR1YZfSk8vNO5JWaPp/Kl2+oqfbjtS7faquIr+X6UnlnsaseXxShD0ouDRX2UeX1GKseX6CjZ+FFyStsPTFL5fTtVhl4oKdqLksh2cdO1N2kYq1syPSjZ69qLgVtp9KFj71Y2ZalMfSi4iusYxilEZWp/L45pdhPQUXFYrmOnbKnK4HPFBj/ADouIgWPqe9Lt3L1qYIcDinCPbRcRCE4x1pPLqwI8+1L5eOOtFwINn4Uoj2+9TbPSneTxRcZAUNJs9eKs7PbnNAjzSuBXCe3FIVqwYzSeX3PIouB9Rw6lj5STV+DUAox61zNusm7JBxWtbK556Cvx1o/ZEbUMwk5NWotrDism3yGFasAC4OazNCvdfewqk1Tkt3J5GB71urGr/N1pjoOh5o5rAYJt5HYcZ96f8gVgR0rb8tcHA61m31qoYFTjPaqUgsY91IB05qrJNVua35I7VVkh5rVMgrm65oWduac1kSd1N+znnrV3Ad5m4c1DNCzjKirVvalj6Crn2dVxSuOxzlzBMrckgGporbcowa1rmFe/NVOEaqTJDVrWKHSt6j5uB1rivNWBi7dM1191cr5LI3JPTPSuB163Zd8kTkYPI7V3YdczszkrScVdDrnxVBDJ5ezr1NcfruoC4ui6oMHkGjULg+YMjjFZMzGRic8V9BSoRhqjwalaU/dZXkJZjnrUJjzyatrGXJ70+CzaRtoHFdqko7nHyORTWPnpSS/LGTjitltIlVRtFVrnSZVXJU4xQq0e4vYT7GGy7uh/Gk2lTn1q29v5fHWk8rnit1NGXIysq/NzUix8E4+tTGMKuBg0qr37U+a5NiJVz708RlTxUgX1p6gfWi5NhvEgyfvUxo92CKlEeKkYZ5FFxWKfl/N/OgAL7+1WNgFM8vkHFO5NiML7U5V4GafjNP2nnjpTuKxF5ZpdtS4P4UBd3PSnckj25XOKNv51IoH4UuzccU7iItp70uzFSsOmKNvNAWGBfal2jd0p+005YxjBqQsM2DFJ5YxkCpdh/GnbadybEG31pdmKm2UeWMU7kkOz060u31qXbyKXYfTNFySDafSl8v2xU232pdnT+dVcViLywFpPLPXGaseXz0pdu40XJK+zPtSeXt57VP5dLsytVcRX28En1pNvzdPyqyY+OtN8v5QKdxFZoznkcUoT24qyq/LyKTy+vaquSV9pJ56U0qM5Iqzs6c0vl54qkxWKuzn1pRHkelWfJoMfbtVXFYrbeeORTfLHY81c2fLjpTTF6L/APXp8wrFXy/lzQUB+tWfL9qTy/encRW2fNx0pDGKs+XwBjn+dIY8c07kFZo6PLNWfK6dh60eSPXiquKxWaPv1pdo6Yqx5Y70gjGT3ouFiAr1GOaPL59astHk9KQRmi4iDaMA45oaM/hVjZ7Zp3lnH9KOYhlVYqXyxVkKMdKTyz1o5hWK/l5pfLPFWfLpPL9KOYRXMftgU5YvyqwYxt60ojo5hWK3l59xSeTxxVry9vOKBHnrxS5hWKyx44p3l+verAio8vOBRzCIBHtp2wMeRmpvL9aXy80XKsVyh7dKVVqZkwaXaT0ouIj2mmbdtWNvQd6PLGOlFwKxU80GOrG3Ge9NaPii4H0tbWTM4AFblvpO6L+7xTLSFFb0rVjuEXgnpX405M/aEkZE1uLUlQc+9VGu3j47Vpaptk5X9KypGVVyapaiL1vqiquMHFK14WbOayJLpVWq0mpjpn8qrlFc6Fb4+tQ3FwJCOe1c22sqD15ph1bzD1zVqAuY2JHB68VDvXd0zWJNqTq3JqJdVw3LVrysnmOk3qFNQbl3E1if2xuwCafHfCTq1PlYXNxZFGMGoLi528CqKXGWAHrVxLcSDL1NirlSS6LKe1U5L4KvHJq/eWokTavFYV3Yyoxx0rWC1MJSZDdXnmNwQXrA8QXP2WDkfM3atNsWrZzk1g6ti4uPMkBbHGO1ejRSUlc4qibVkcdeTGSUk96ijtZJuUUlR3q9f2pacttwp9KntWddsScp3r33USjdHjKk3KzKVtYlmwR81dBp2kA7SRU9nYoreprTQiIYH6V5tWu5aI9WlQUdWMNrHCoAFZuoLEUbPFSalfFOAcZrn7u5aTO48VFKEpas0qTUVYpX0Ue5tuKzmj2/SrkxDc5quWJzxxXsQulY8Wo03chZepxmmqpPSpdpp+35RxXSpHI1fUhAOakjUU5VHpzTttO5FhhXd3wakt4w0gDHihcelOC7TRcTQ+6hRcADHFVmXJqw3z8N1pjrjoKaIsV1XvUu3OMcUoT8KesXfPaquIZs4xTce1TY6Y60rR8jnjFFxWIccUu0fjUuwcdaQR807k2G+WduTQqY+tTKpLVIq5PHNK4WIPLzQsean2jJGKdt/wBmi4rEPl8dKFj/AAPep9vcjFLtHpTuS0QbPTmk8sVY8vmjy+/SncmxB5e2lWP8TU+welGyncmxFs3Uoj+XnpUvl8il2Y96LisQmP0pRGO/FTBd1LsouTYr+XzQY6s7KNg44p3FYq+XzR5fXJq0Y+eKTywOoquYOUq+X6UoQnNWNoXHGaAny8VVyLFcJgUeXjpmrPlnOCKNo6EZp3FYr7KTy/arIj9KNnzVSYrFbZ3oEZqxs74o259aq4rFby9p60nlirG3vg5pfLPUdadxWKzR47U0wg1b27uopPLx3p8xFit5f50bR6VY8sgYxSeWOnSi4rFby/agR9sYqx5fvR5fvxRzCsQ+Xn60eWelWBGV+lKF9qOYRX8sbunNL5dWFSjbwKLisV/L56cUeX1zU+w+mKPL9qLisQbPyoEfbtU/l0vl0XEQCMUCMk/0qcLinbO5FFwINnrRswelTNH82aNpPNFybEHl/lTvL71L5ecdqf5eMUXFYgC59qRY+an8vml2enFHMMr+Xz0o2cetWPL9RxR5Z4p3FYgVPWlMfrU3lkijaeKLhYr+XnqaVY/apzH6Umzp0xRcdj24eN028HHpT18XKwU7+T715k3mrgEEelTW8kyuOTgV+VeyifrnOz1BPEiyLw+41Vu9YO3cT9AK4611BoVPrRJq47nd6UuQfMb02qbVPP61k3OtbWwp/Wsi81QsMDqapiRpGLGt4wXUhyNpdUJyW4py6kF/iOPrWBIz9s49qh3SNnhq05SbnRzanuAG4E1H/aAYdf1rDQTMeFPvVyGydiN2Rmq5UFzQN915OKWPV2VuvFJa6U0jBeTVv+w41bDHPPIpaFalm21cLgk1uJq4aIEHiufbTYxwpb86RV+zr5YyWPT60lGLE7mzJriQ7txAHvWVda410rGL7gHLHoKo32nxWys99L+8HS2jPP8AwI9qyri885Qo+SIdIk6CuuNGO5yOrK9ixcXgOTu3GqUknnAhsU9rZpIxjr1HaqkkEsfJ5+lbxS6BK5TuFEbnNNjukRsAUrRu9xtIzVW9ha3Yhl4rsilLRnJJuPvI0Bq+zODxQdY3Lg1iNIRxmo2kKtnOa2+rwMPrE+5fvLzzjkHJrPmk3cCmFzuPoaY3vW8aajsYSqOW4xl596Zt9ql60u3dzitkYbkIWn7eOBUgWlEZ+gpiI9u7FKV9aft/Onbfzp3M2RKvtT9tSbaXbiqEReX7UjR9eanC55I4o29fU07kWK/l/nTto9Oal8vpxinbadxWItvtmlMW6p1jHqaXyzRcmxW2nOOgo2c4xj3q35XPrSeV7ZouBEq8+1PVQKlC+lLs5FK5JE0e7kUu3t1qby9rHIpNvPSncViMr7UKvqal2nk0u3PbnvTuSRBfypQoGO9SiPtjFOVT6UXEyDy6UKKn8vvQI/Si5NiHbz6ijb2xU4j/ABp6x+tO5NiusdO8vpU/l9jSiM59adxWK6xgGlEXoOKseX2pVXA9BRzCsVvLPApWixknpVjy6BHxT5h2KuwfSjy+nFWTHnp1oMecdqfMTYrbaQx5Y8VYEfBp2wfWq5ibFbyaQx9fSrW3GfSk2huKrmJsV1UbemDSeX+FWCny0mzcATTuKxB5f40ojB7YqXy9oPrS7dymncCvtGSKbt68cVZEdLs9KLk2KpjHvSbatlfX9KTyh26U+YmxV8ujb6/rVny/XOaTycc0XFYr7fxFLtP6VZEefQelHk8jmi5NiuI/Y5oaPHUYqxs6DHGe1OZCTg0XEVfL/Wl8sdeas7OtIItrHP50cwiv5fFIq9qt7fxpPLp8xJW8sc9xSiP8asNHSMhFFxWK/l/Nk0vl9O1WFj3dqUx7hyKOYLFcR0u0YxVnaKTb+NFwsQeXx7UeWPqKtKvy4xSbKLhYrlO+KBGfwqd19OlKqHp0o5hWIfL2kUjR98Yqxtz9aNuadwsVfK59RSyR+nFWfLFHlGjmHY8+0/8Aap8KXwU32n6lZPgkqESQewyGH8q0rP8AaZ8DXSqko1Gybjma3Dd/9hmr48aznhjlaYR7k2/dkGTk4+71NWFmaPa8oVHjIO1iVY+v+frX5L7eZ+qH2ZYfHfwLqUaFtYe0LNtC3FtICp9yFIH51sW/xF8F3DxhfEensZHWMZmAO49Ac9Pxr4tXUrfypomVofMdWXe27D4wDnqRzWI0ksdw5IKMCcluntj1prESA/R+PTLCWNJBIrhwGVkYEEeorRs9NtPLClcj1r859N17UrUxpHd3Fuy42+TKePyNdPJ8RvF6xwAa7fSRKwKf6Q2Mj8av6wUj78az06xtnuJ/JhhjBZ5ZGCqoHUkngCub1jx54M0W3E91r+lxRtIIwVnV/mPT7pOB156DFfEvi/4leM/FlqyX2r3U1q4w9vHIViIHYoOD+NcBMt1bKRLCzIed3PY9+OKn2+ug3LyPuHWv2h/AWl3XkJqbXbd2tYGZfzwAfwrEtP2mPCVxMVkW8t/mwG8rcMZ68HNfGn2tp2JJCAcDAzz606OdghMjnGeGXrVe2kZ8x+knhvxBY65YxXmmXUd7byDKyRHP4H0Psea1WtppvmGd/wBa/PLwD8V/EXw1mluNFv8AyEk+V4HAeOQdiVbuPUc19L+BP2x9C1a2WPxHayaVedPNgHmQv79dy/Tn61rGsnuappnum2RF2sMMKqyRuzdKq+G/iJ4c8bKraLq1tfSNEJjDG/7xFPGWXqOfWtO4kC84xXRGVx2BtFivLNwZQJMZ5rlkhjtLjDcqDitiS8YZA6H86zb5UMZfGGrspSezMJxW5rRiKeEbcVE1rGSCeAK5ZtUkiyFbA+tJcaszxhQ7En3rpVCdzD6xGxragLdZd0ZGfasPVpvOqu12ecHJ9TTjdIy4YfjXoU6XLqzzatZy0Rnsv4+1RnvmrciruO0ZqEx55FdqOFlcgCkC1NsFIE96q4hm3njpTyoZfSnBadtzgdKAsRbeuKd26VIF7Gl2DtTuIjVcnpTtuDT1Wnqvy/1oJsRqoDUqrzzUmw7uKfs4x0ouTYj29qQR8jPAqYr3pdvtzRcLEDr7Zo8vGKm2nafenBBtGRmncTREEPTpTtmal20/bjjFFxWIvL4HHFHlkn2qbb2p6r0ouKxW8vHIpwj71L5e7gc04R4yD607i5SDb6Uvl1MY6Ux9+9FxWIRF1zS+X8pIFWAh607y/WlcjlINo4yNxpVj6Y6Gp/LJ/wDrU7Z+VO4uUg8vkgUeUcHirHl46GnBeDRcmxW8vHen7ec4qx5dHl5ouKxX8unrGeO9TeWMfrRt+bpRzBYhWP2oaM+lWNuKXZRzC5St5fpyKNm3tmrG3HHal2dMdafMFisqH603y92R3q0ExxikaOq5ibFRYxTinpU5Trjijb69armJsQeV1z0o8vjirJXI4HNJ5ZboMUcxPKVmh2/WjZ1AGKseWepFHlnHrmnzE2KyxAHPel8vOKn8sUbODxiq5hWK/l57Y5pfL/KpyvtQ0fp0o5hWK2zFAUkYqxt46cUhXvjFVcmxDt/Kk8vuRVgr7UuylzCsVvLCjpRt6VY8vA6Zo8vj0ouS0QeXux6Um0+mKsbelJtp3JsRLHSbc44qxtxRt9BRcViAx44pNlWNvtRsouSV9ntTvL/Kp9vtQEzTuHKQ+X360ix1a2elNWM896OYLEBj9sUKuKm27qd5eKLhylfae1GzrVoJxSCOjmDlIFjpdtTbeaNgzwKOYLEXl03Zt7VPt7U7bmnzBylfZik21Pso8vqMUuYOU/PXz5DGCjsCRtDFjnGaqzXUnmEu7vKFxyTn8DULTNtwzEf7vFV4ZQl0DI2+LB+XPzZr8jR+m3NBdXn2uqH5MKu1hxwD6dKtWt8rRoGbaSwAAyST/kVnQ2aXdygicxbuNqru/Cth9PtILFds04mUjBYDbu74/wD103YauTKyrI+4qhU5464pP7W+yy7doIU5x/8AXrJvJTNOW2yADj5+W/GnW6tJgSlh6M3H0xUlGxqOsNc+W0J8pQoDRnoG5561Vj1a6MZje5WTYeGVQBj0PFVfJa3ZlLrG/I/eEcH61Baybm8tm3Pt5YqOo/D3pJITLEksk0nmOAS3+zjPv+tPRJCvzKGzwCDirds08+12iZgq5Hy8Ukkg+8yHKknKjA49far5ugWMq4LxlUkUjGcZ+vr3qSOR7f59i/ONo3rk/X2NWbyMTbeNxwBt5BFal14fe104TeV5lrxl4myYwRwCOuPer5kPlb2I/DvifUvD9wLqwv7iyl5XfbStGcfUGvUfDv7TfijRbyOW6vv7ZsGyZILoDPI7OBkV5FDDbx25lYPKM7QIztx+GPSqdrbytPNCQNsZxlR94/8A6q0jK2twd0fV6/tZeHl00XNxYXizg4aGECQfUNxVGP8AbB8H6jEsckV9ZMfveZDuA/75Jrw3wzYWCtJFdQb3mVlEb5ynGQykEZOc8VxGu+Gw0azRRqjSk7eeGwf0rspYrUzmnY+1fDPj7RfGlit3pd8k8bsV2k7WDDsVPIrZ35avzy03UtQ8P36XFncS2N3E2VkiYgg17Z4Q/ak1Sz/c69ZRXsQTCzW4KPn1bk8Y9BXv0cZB6TPLnRa2PqMtQM9uRXK+D/iNonjTS47uyvYVc4EkDSDfEx/hI/zmupjkWRFdGDowyGU5B9816cZRkrxZxyTTsyQdKP1NCj0pcEmrIsR7e+aNtS7R2FLt96dwIttOCBuop+2nbe/T8aY7EaqOcdKdtp+386cqYoJGbfbNO28e1PCU8LTuKxGq07bxx0p4XkUqrtpXJ5RoU8UbNvSpVX8KeEG3rmjmHYg8ulWPbU20UoWncViJVNSbOafsDAUu3afalcVhrJhRR5fGan2bl9qTbt7UrhykG2l/iqRo/Q5p2z5RxinzC5WR4zx3pwWnonPTinlTzjBpcxPKRhewHFPWPNPVccU5U+bGKLi5SPbTlj96k2jtTgOfenzC5SIR5FKI/wA6m28ZoC5xRzCcSMJ260bRnHpUqr3o2cZouLlI1UZ96NvzZxxUqrmnbOwP1o5hcrIlj/A0CPDe1S7TxxTyvpRzC5Suy0bPbJqfyx6ZpduPwo5hcpW246ChVznNWCmKQIKrmFykG3vihY8nkVYEPHWjZuHT8afMLlIGXtjFAQ9Ksbf0poQtnsafMTYrbOcYpWXoKseWBSGMk0cxHKVmTHHpShR6VY8v1PPrStH+PvVcwrFby/yoK+1WPL/Cgxk9+aOYmxX8v5aNnFWPLO0YFHkn6U+YOUrBfbtQV68VaaP5etN8v1o5ieUgC0hj9RVnyxt6Ubf5UcxPKVvK7ijYVqxtPp+VBT5TT5ieUrCM0uz1qdVx2pdo3dKdybFfy8dOlG0VYaMdqQR8dO9O5PKQeWfwp3l9sVPt9BRt7UcwcpC0Zo21MF9qXYKVxcpB5ffHNL5ffrU232o25H+FHMPlIWT2pAuOOtWPL5pGWnzBykPl8d8UVPtKjim7eaLjsQ7ehxinBRwKl2Zo20+YViLb7UjLU23PtTWTilcVj8047y3mG2FiE6HjmrNjpb3lxFGs3zt/sgdBnk5qobUPIhCAbcYOAM+uafdNLBDE1su1oeU2NtY/j+dflF+x+kly9tUtblsIS45IjbAHpjHrWgdQiht7Z1tGnuoz+9a4YSIwyTjHfrWALq6uLFmmQwsTkNnLHtg8/wBKfb6lnCAZk27jhuOKbAv3F/Bf3aSeXHbKqbfLjx87c0Qxv5kjSEGNeFOc5OOabAyM6GWNmT1xla0JrVFP7l1mhY/uj6Dp8wzUXKRmqyzSugczYGSrDge+adHMlvbs3lGecsCMtgoP6jNT/ZZIWYRIsVvGMFVIA69s9RTfLUfMXZfT5hkiquBfhvVl2eQ3l3H8cbDhvcd6mkt5rORnmjaJpMNtP3QDWLlo5VMRJK8k9ifTP5Vf+13N27vMoYbcE54I+vrS2GSjyJZljEqQoD1JJ/ya6a6jDWAisZJIhHGGUOw5I5647/4VxcrC327VwM8kjkntV3+3njtVUK27oNx4qSoysP3OrGVyvz/NwcEnPOffNNhuvtMjKiNDKoydpwSBySKhuGuGwVj3+WACYhuyMk4HHuarfvXuyXiKjGAOBj3z60Es6S1MTWMguJnedVwG/iP+JrHkhCq6KzOvVWfJIzzVX7VHZxlAzl8n7oLH6Zq557NGSoVblQPlfjK+oqotxEZeo2drPtQKFlYDLFeh+tY114Zv7eZtsbMcfdUE5HqK7KztZr0u7W6yJFjc6qflz0yfwoZ8MPMwwzgjPSuhVpQ2I5VI4cWt3ZurbXgkU7lZTgjHevVPBX7R2veH2srTVWF7psICttjAnKAcAHp6f41hf2fBfM5WMhUYhS2QSfx/Cqd9osBhQmIyOOQA3HXviuqnjJQemhlKipbn1P4d+N3hTX7WKRdSWCRo1kaKQNlCSBtPHXJ7V38bCRQQchuR718AXGnXGnzNLYlo5lGfLTrg+lenfBf4+TeEpW0rXt8umu24P/FAT6A/w+3417lDMOb49jinhrfCfWmB0oVT2qh4c8QaZ4stluNLvob2IgMTGwyM56jqOhrs9N0+28sCUhjnPSu+WJjFXRNPCym+xhx2crLkKcU0o0bYcYNd7AlnFGBtFZGt2tvcZaPCuOlYxxnNKzR0TwSUbp6nM9BwKVVJps2Y2wT37UiyjOeDXoKomebKm0T4PalxxUSyZbg1L5nYmnzojkY/HNOKlvemKRwafu/KjnQcgop+0Y60gYcdqVW7cUcw+QXZ3HNLt7UAjbTt1HMLlFCnpnPen7femq2T6U5fXNLmQcoKnNOZRj3pd2O/5Uu4UuYOUiweQaOc8mpOG74NKq7jijmFyiRr69KftFLwPejdjH6UuYTiLtA60u38KPY0o+b8KfMTyhtzTlSjpxinClzBygq9u9LtxSgDNORcg56UcwnEbt9acFp23PanBaOYnlGCP0HFGypducU7y/SnzBykSoT7UqocnJqXbTtvGMUcxPKQ7OaNn41NsHPal2dutPmFykG315o8vdUxjo20+YXKQIoOaXy8LUypu46UbeuaOYXKQ7efek29TU+30603aMfjVcxPKRbRSbTwcVMFzS7R249qOYXKQMnB/lRt9BU6qM5pSTnpRzC5EQbOmRSbfbmp/wBKaR0p8wuVEWfTpSdeKm8v15FJs4PrTuQ0yMrSY5qTaKTbzmquRYZto28U/bRz6UXI5SPbRt/GptvHrSbe/SnzC5SMR0BR24qXaD0oC0+YXKQ7Me9AU+lTFfzoC8etHMTyEXl9aNvWptvejFHMHKQ7efSjb+FT7aTbn3o5hchDt9qXbUu00hXvRcOUj20bNvNSUbc9qOYOUiC0m0fSpttJtp3FykXNGKk20m2ncOUZtpNo/GpNo70hHWjmFyn5hrcTQXEkgXzFz8u18YGPSrPmSSKnnPGjHJ2biQAOxx3rJa6jjh3tCAufu5IJ/Cpi8cnl3KMy5H+qAz/+qvyhSXU/RTWiWRYwyhyh4zzxz3oj8q6aaOKRs5yxVcHjvWY1vczQobaVo5GPyoBxVlNJuNPRRIjrOV+dlYjPHXrVJp9SS/BY4Zgr+cByFY81NHDNHcqWZkRhtVQM7CDnrjHSs+wkurUEyDLrn5uORUkrXkLicOkhf70ec4H1FacvmK5uSLJqV47TeTbo5J+bIQAAnqOmcenU1Q1S0j0loYxcFlwH+U/KhYZxnvxzRp+pPGzAzKUfORIgOBjHG4Gl1ZVmsYERmlto13AfeIbGMtjr+XFI03RTt9lwzFXDEDLfNggE4yB3NWJgsUY8q4aWXIxGTgHjsc0aallbwc2Dw3bcRzhyArZPVc+mPxp1xHLdSuxCyuVEpdmU55I5JP3vbrVaCII9Q2zGKcAMMHb1z6j2/wDr061W71CNhBbu6Ftm4cBQAT79ge3Y1YaG2ns2aOZo5kTcY2UEE5HGe3B9+lVfDc1/I9zYn50mwyNgEEhhj/Dj1oVrXGRjVFghjKeYqsu5C54POD06UsOqNJvEjq3mH5FwN2PQ+tT3UkOpraWMtu1i9mWgLRxE8Ekjdk54PHPaoltr2axnheUQwxsHCKcoSMjJGOOKr3GI1NP0a6nuo3insmVAsojaQYlBYDaQeR1GcZNbl5b/AGXFrcwxMIyTC0MmYm9wRyf68cVx+lrHZyKZrhvLjU7HUdGyNpIPpz+lSa59k1TU3uYRsDKEaPBwzDjePQkdaTSvYq6SLkyTWks0wKrErbGw3U5Pp2ODTGabUZIYbe0KblYiRmOdw5Iz9KZp8ivaiB5yAG3lixA6dh/nrTopJNNupF81vs9z6Mdo56+x6flSVjMitLq7sWkDNvVjgeaSdhz/ACrQhN1qm4fagNvJDEhVyccAZOPwNZk1svnHMrP32seMVZ0q+t4YyBtlKnPzjHUYxnqRkin6FJjlJmjlRwJscbSDnGeo/HFSNosNxCZrmPdGvy7sfODj/wCsfyqhatOqyFLhHRugX7w/GpJLqeSPazqW/vDgfU0K6dkwLGktqfh+4e50bVJLV85VUbaTj1r2/wAE/tKXuh6PFbazZy6jMgx9oV/m/HPWvFLGGJY52mInuCmEG3byQOfqOfaobS6m8xo2G5Sfr9a6o1pxBRsfXfh34/aL4kzGlyLS47wznH5HvWnqHxJ0m2BNzq1vFjJ+aQZ/KvjtrSOTDFevQqMVSkt7qzz5LeYjHoa7oYxW21MpRb1ufWUnxg8MqxH29pOeqxMQfocU23+M3heR8G+kjGcZeB8H9K+UG167kjUTRyO6naFByQPpVC/1m+m2R2ySLErbjI6bWz0xVxxtZu1kZulE+3o/GuhyeVt1ezJkXco85enr1rbgvI5lDJIsg6hlORXwBB4mvbVXLbi2cje3A+grb0/xzfI28MWOeNnHp1xXUsbNfFH7jL2KezPutZh1zTvMyOK+T/Dvxe12z8vF1KQpJKSNvU/XPNd/pP7QU6qovNOjmH/PSFyuT9DmtI5hSektCXh5I9zV2anByTjvXB6H8YvD2rKA80llLjJWdcD8xkV1drrFndWwuILmKaA9JEkBX8664VoVPhdzN02t0aqsfXmnbj3qot0oqRbpWBxWvMTyoshzmnbj+NVvOGeKlWT3/Ci4cpPuP0NODdzVfd8wPSneYDRcOUnEmTk8inbjwelQ7gcZqZWGPWi5PIOGeaf396j8wn2o3mjmE4E2BTlxu4qLOcHdg05c5zT5iXAm2/NTxniolY9KlU9eaXMLkHLinrxxTVp6n05o5ieQcF5xUi4GaYp7U8c96OYnkHbO9OUbc0n405epNHOL2YEHOaXbSjr9KesTFSwBKjvRzB7Mbt3DFO2hacqlmCqCW6YFW5NGvIwhNvJh+Qdppe0S3Y1RlLZFHHIo29au3GlXNqVEkTKT0pqabcyKSsTlR3AoVWO9wdCW1iltyDSMvyirD27x8MpB9MUxoyMnaavnRl7N9iLaMdaaV/GplXk5OD6UhUVXMRykW38DSYzUoFNIw3vVKRPKM27T7UrYPtSlc5yc0Y9afMLlEAHWkA4NPAB+lLwtHMTyke09qPrT+rCkYc8UcxPKRsuelJt5qTpTWquYnlGbT0zQRtp2RR1FPmJ5QVfal20L932o3CjmFyiY7Uu3pRuFGafMLlDbSe1O3dDTafMTyi7fegqKTd0zSlqOYOUSikyPrRuFPmFyCn60mA3FKuW4FSCB2GdtHMluUqcn0Iwpo21MtpKzY24+tSjT5B1IAqfaRXUv2E+iKn86Srv9nnu4/KnCxRcEsTR7WI/q8yhtz2pwjPYZq75MYx3p25VHpS9oH1fuZzKV6/rR5TNyKtSXES5yQT+dQSXwZflAA96rmbIdJLqfmw3hW2t/D817LqUPnI5htkVWbzmXO7PGU5HfFcaymRwzqUlDAqrAjd6dRn6Vt/2le3kJ/wBGeVcbCSvUDp+lI2qNfWv2W4sVIjcNG7oQegyM9xx+pr8vSPtOZXHW839nxsxjYsrFG3j7rDgimK08kzSZPlsflZuT/nNberabbyaHb3UmrO6zkqtokPQA4+Zs+3GPas1dQXaEV1SFeilam1g3HQzXEkio0GyIDlg3P0qOaOF7pUg3QY6c/melOkLRRo4Xd83Rm2/jVHVLuaPywqIX3HeqnOMdqcb7oqxq3FmPKQRPG4zh8nt9amsAkEjhh5SEY+XLD689DWLZ3izReZErBj97Bq5DqHXzgIlHHTd+NJ1JILFkrb3V4ouJ9tuf9Y5Gc+vHrTrW3aSGYxQH7BCyrub5hknK8nnPFUjNZybx8rZXDN0/HAo08zWtrJFDd7oHORCxPB7HmrjUVtQsXJVW2kYgiZlO1mjbKnIHBqePVntbeOCNdqxrhF3Y2ZJP+NZNrHdQvJK5cb+C2QRU7TQrxs3t0LdCOK00kLUa+rReYdzF5DnPTP51WuppAqoVkJI3De3Y4wc024kjjUnyVJboRwT+NR3F68kMflmMbl2lZMcc+/at4pCuMWZ0nTz5RFAeDjHI9qZHqQWF2kiAGdg+cnDZ69fpVk6DFAoluZ8jOVVGyoHHb/PWtfw9Z2azXMgkguPPA/chAAB154x1Fac8UIwLyPbeQJFOMTKCSScJnqP881Zhl8uAwtOGVeA49vetKTTbZXuppoY4eC0LQ5ADZ6becf8A16yG02KaaORi0QQgld/D/X/63rQ5KQWGTalJFMLeQbQ6jy3z+n50+4SaGYSrJklVVoUXcT0G7r8vIqzHdCWMqdqKh42AflUM2uYb5GLlgdoA7D+tHN2RJpWWlrc6jDDFdzQCQYlk8vdtXPJxkZx+tdg/gCOSO0k+2QTwTFkS7BKEMMjBUn5ucHgnr+fJ6d4kWKxeNLSJLl12mQ8sMMO/rjjiuij8aMtilqLbzCp+fzJCVZeMALjjp1yTzWU3K90dUOTqXrFdKaQSSOVkSQLJHG+HaMjBxngA5x+NXvEvgKCPSRf6dctLMsYk2M4+dQPmxkDkf0rlodXskE88dutrdSL5caeXuiODnqxJB+lWB4vlt4bUSSFhE5TMi8DPJHuf1qLs0Uo2s0ZkTywkBwVbGSG96sLIXUvux29ap67frfarPPAiIJG/1aHj0zSQrLB/rkZB9eKJNRWphbWyLvk71z/H13Yp1rZm3k3HaY26x5wMnvUFvdW+T5jttHA5zmpbWSCaRRLO6IW/hXLD6cjP51h7VbFcpPJG8amP92IGJ7A/gRVaTSYVjcp5ch7si+WV9OB1q+tqm24d7oC0iJYsq/MB2OMVCq+dCstvK0kTcncvOPcVoqiXUTiU7WyeHJMod88buM102k29hPYSm5eRbgA4xwOnGPWudZxKoBHB4ypPBpYZJFPloC7EcZPHuK0cm9xR0N0tJHsKjYoGCQMj8afFqEkcL7G2oeSVbg89P5VnySS20pgdQCFABZgRzz27jjr+NU47547hgNqEgoyZyN3oM9M0436AdzYeOtasbYQxahcJGnbeeK39N+L+u26gNcRXKAY/erk/pivJ4tRWRXIkSMqpbac8+wx3pfOkK/I6887iwXFbxrVobSI5U+h7vp/x2uYbVUntIp5h9595XP4AcUf8NBXrbQthag8kgs34V4a0x3xu6b3HQ7sj9OtWF1H94A+1CSMKBWn1yv0kT7OPY+itL+P2lXOxby1khY8M0Lh1+vODXdaN400TXdgtNRheRgMRs21+e2D1NfHbXDeejtnHopA4+lXodVSGRgVaSIcqxYg5/wDrV0QzCrH4tSXRiz7UX1qZRmvlzQPjR4i0rbG1+12oO4x3YDkj69cV3eiftFRs2zUtPUbWAd7WTkf8Bb/GvQp5hSnvoYujJbHtiJu609YwvWuS8OfE7QPE0whtL3y7hjgQXCmNj6AZ4P4Gus82u6NSM1eLuRysm8kfWnrH+NRLJxg1Lubjgj04quYnlfQesIyCealjjyahjkZmAAzmrJinhXe0bADuRxUOVio0rgE+bpVi3sZbqQRwozv/AHUGTUVpuuJljGFJPVjxXYaFqVtpCssa75WGGfHX6VhVrumtFdm9LCqo9XoZtv4N1CWESGNVPaNmwxqHVPDs+j+WJ2X5/wC6c4+tbkmuXLSHqp/u+1Qa3rEV5aCGRMPwSfeuSOJquSvsdU8HSUXy7nPKit/jUkNq07ARozE/3Rmun0/SNOmtRmMu+3lixq1bmPSYdqABOfm71pLGLaK1Ijl73k9DK0/wfd3SqzBYlY/x9ceuK6+10u103TVtWVZx1YsOprFh8QPNIkcZ5bjFS3k9zH8xbn9K4alWrUdpM7qWHpU9YouwaLBHeNcwxqjngHsPp71fZZtu0yhvc9a5o65JGNhfkelEeqzSDKqSKhqb3ZqlFbI6T7HGMMxDv2NVriCJlIPOOu2sqHXkiY7wfbtS3GuBmUKoANK0gfKOmtVmmDeXgKMYqK4ggaMqIlyaSTUID96U59M1n3WoIyjZx68810xlI55QRDNoat8yyKueoNZU1k0ZYblYjsDWndMtwuxD5anqc5qtNDZ2qhldmP8AtGu+nWl1Z5tTDxb0RlM2eOlM3DvTLiRAWIbJqm1wVbrxXdGVzzZUeUvbjR5g+tVUk3R7icLTPtSk4B4quYj2Zd3fLntRvGaz2uz25FH2rnOadzN0zQ8ykMmO+az/ALV+PFJ9rzznNMjkNHd68UE5+lUPtnv71bsdtwxMkgiTr7mnzW1HGm27Ct09B60tXpNRt7eIRKu+Pqc1jSXGZMKc89qmM+Yc6PJ1uWfM28U3zPm9qhLbSMsPrmo2uQCRnpWvMYumy0zmk34xVQ3a7vam/agvP41RHJYvGT60m/FUTeDd6U1rz3oFymgZPfmjzOgrOF4PU05b1QvPWjUagaK5bJA4pQjd+KorqS47ikOqDt+dTqaezia0Mv2fnIwan+2p2Nc62qbuMVEdSJY44pcjluaKSirI6Zr8c45pG1IL6Yrlmvm6Z4ppvmB9RT9kL2p08mqD1qvJquAcc1zzXbN0OKb9qZuvIrRU0ZubNxtSY98fSoXumbksfzrH+0Gk+1NxWiijKTbNb7RTfOzmsv7UfrSNcNg/NVWM7H52JqEaqXKny1O0hRzVa4lW64tZWcr13HgA9e3WrE0sVr5UQhwjnB5OBTpdPsrXUW8uRJejbo8ED2471+Y2sfUFK50+6MEaW826YHO08DntV7wzfaZbs66lBJKwIaJVz5ZYZ4cDnBIAyOnPFVbi5e3uQykrGFyGzzn6VWa++3P5jZz/AHiMNWd7as1iztLvWtD+z30K2ckm9yY1+8sYyMYPXHXjP+Fc3CLZWfyopBIWwG5zz79OlV9N3edlmYwg5y4wWx2NX7vUPMdlZliC427eAPoe3X9KfxGyKd/i3ZvKtuOS3bnueKl0iK0vNPZ5VkWYMcIxwFX+978kfrUd9qE0zCN8CVVJ3R8hucYJx6fyqCSOH5C4kjaQESDf2x2/wqOVR3Exy3jW8jmEQoFcgbBgsPWnrHHdB7iTzY3bg7MAZ9cY+lc7d745GKwvFbsx2SM3zY7dKvaVst7WSWWSQbmyNw5x61HKrXJNm0Ij/drK85A+bOP6VZ8l33FwenXArlraW6a4lNqHky+RJ0DfrXRLcTLbjzG+ZR91e/FS7x2HzEtvZ215uDBpE6HbgEH2NM1LR/M8ryGaNFXb++UE9u4qqsl3YqJJVVo2G4cbSfqKsWerFg0x8xDjAGcD8KftJp3TD3X0Hw6OLeNI5y1wMEbuflpkIuNOkk+ywlkUj+Ek4wep+tZtx4kuQ0rKjYUkHcTnNSW+v/arcNMQHB5wcEVsqk92hWXQum8muWZZIZhyPlRPm/M9KbHp8Vu32i43wb1wI3k3Ac8c+tR/bplhM6SZjZ8F+uPrmpbHWGuLtIXaPOPm3dSfxodaXRBy+ZQZrm3cM9rIUJIB2EJ7Vs2uly3FkmbNo3Y53TcGr02vRW0bRgjfnGWp7R3Y0H+2/sxfTRJ9naSCRTtkxwCM5B/ClKvNqyVi1BGe3h+S3KGS8t8t1O05GPTHX8adNFZxbCbqTOcFmkGG/IcVkXUN8ZEK7cMm9VkbBbB5HtWn4V02+m1YXd7Y2y6ZbyqZBdtuRxwCBgHcRnPHp2qeao/ikNJXtY6XTdJutQhke30tnt4VyXdPkPHXcePxJqrqUF3Berp9y9vYSjG6PHmFR1425GfxrObxZczX13DFPPLbvGP3MpJiUKMKQrEgEdu4z1qhceIPtV/588ccsqnPnPy3X1+tKKS1ua80UjahurDTtUWO7P2232lWmtDhjwcEZx3x1rEk1KRtQMb75I15Az1qjIst7dJJZhYbds7+cBG/w5rsJfCur+HNJi1a5W1MJwB+8Q8HnI7+naj1JjeWyMa3aIbgV8qPfnc3GK1v7Pt9LhimunMxbjep4rm9YvJdWuLZ44HUr8pwRt69QO9asdu4WC1e5SPzgwkimDAZUbsgk4wQyjjPSp5V1BEcPiKZTcw2kXkYzuj3ZbHcjilsfEVxb3SNHJJmU7EhkjJ3g8Aqa1tF1i28Maxd30mlR6k1udqnpEcjG4kYJHJx2NQ6lptpdW914i+xx2duWbFjDIEkhYsCjKpO4rjceMY+lOytqirO24utR33h2f7DfRQx3aMHaNJFbCFQdpIJGfoarLcNcbZbWVYpHGE+bK56c+1UNJmuW1h74wtdLBg7b75gyEY6N94AccZwQKvyaudO1prpLFYIFYzpG0SeTtOcKAQRjHbn3ptMnl1udDDodpJpct3c6qIb8tlbdUYpIBj+LgAn5u/YVzl5fI0bTNEXMYUTMqnCZPHTp9at3uqaPDPa3NzDcw2Eyu8yxSZLSZKnYdu0DOOOnGKrQ61PY31tfeHuLFnxt1Ao7OFX5gygcZzkfXrxRFzjqxy7MsTXD6kLZ7O2hKxRCNxCoXfgnDH1bnn1xUtv9niunBWOHfkmN0LAE8DjtiqNvqBWOXFjFBI7BtsO8YB69zkfrVu7uFuGTz4ZZcHIlPyBQR69z7GtPbu6T2I5eqLtxBKslwGjU278KY8hB16Z/pUFxMWjiZR50qpjPXGOOv5VXNwII8wcop+9nk8d6I74SNEkwZdwPzKR83HQ5rojLm2IZakEqsrz2/kOnDK4G4c4GOasxzLtKk7XUYGOf881Qmlkhk8p5lA7LKBn8KvW9srANuy4By0nc+xoYifO9ZEzmQhQrdMHqM0sk32UqrI0qjglsMQfw7cVXjaWzjlDIEhk+Vh97POePyqFrzy9oVSwHUgcD6mhDLVrrrLIYw7HjO3JOMfT3r0fwt8bda0Zos3X2+0jRYzBOMjA7AjkH/63HFeUGOGOTzOAcZEgPJHf+n5Vbt1tlUlVbJ/u+/bj6VrGo4awdiT6r8F/HTw/4iCJfB9LuOM+ZzExzjAbqPxA+te72apfWcZEalCAQRj8K/Ome5a3VAke09PT8Oa7TwD8WvEfw9uA+n3TNathGs7sloTznOM5B68iuj63OStM1pSjB6o+3zoMVrMJi5X50G1enLAY/Wrczpb5iYZix3PSvmrxh+1VeavpAtdG01bC9kQNJdTTBvKYN/AAOenU+vSuC034y+P7SFok1SW/BY4W4jSTJP8Attzj8ePaq+sJv3mdPtIRVoI+wdOhtjcPuO5+g9AK1rW3+y3fmbcxEcE+tfB+p/HLxrdXjyte3VuVb7kCKsaEcdQOgPrnqKz7n4yeN9eU/afEOoRooKYW4CB175C4H9eKudbm2Mo1Yx0sfohe+INMhRVmu7aGeT5VEkqqzfTJrBv9W01WS4lu7YRIcFzMoX+dfnZNr9xMsazTSTMFISRlOAB2H5j8/emWmsNNHJG9u0gyNjoO/wDhXPGo47IuWI5t0fpnDfQzbPLuFwy7l2kYIpbiQlQrkFTX5rf21d6fsaR7mymX5Y8uQwGewB47+lXrf4j69bq6WviHVEEhBdUuXG447/N6fyoVTrYp4lbWP0UtUghlEkkqRZOFyQM/Srk00V3Di3uY5u/yuG7kdvcH8q/NTUPEmq64we9mu9SEYGXuHaTaDxkk5x2qtDfX+mzQz2VxNZPEQyNA5DKQcjaR3pe1d7krEpK1j9J1spLjbhNz1oLGtvFtZQDXwJ4X/aM8caJcQSr4jm1FbcsfJusOCCMfP3PXueDXXXn7XXjO8kVtmmRBVxgWzDcc+7GtPa9yo4inY+sbxtztj1qFZWB6NivlM/tbeMFuFl+waS0AGWjEEh/8e8yuvsP2yrG4LfafC1xHKoHENyGU++Soxz9a3jXiY+0g3e573NuYbgCKijjmZSVHUd68Y0/9rbw/cXwTUtJvNOibAEyETBef4hwcfQGvVPDvxV8J+II1On61YzMRny2lCSf98tg/pW8asWtBpxk9GWytw3+wM1SvY5Y85ckelbsmoQuo3FMZ7YFULqNJSHRwR3Brrpz12MakNNGZUcJm6Hk02SwmTG5eDV+OEKxcMuF5IqW41GOVQAANtdHPK+hzezjb3jEMcnmbOc+hp01m0S7m6e1WWcu3mAjNIsn2rIZgNvqa15mYuCKW0hf0xSxwtJyBxWpGttGuJXDN2VRQLjT4/wCB/TrR7R9ET7JdzMNq+3J705rUryDmp5ruHLeXuK9hUH9obR8sfPuatSkzNxghn2dmbAHJpHZoeGPPpmmG8lGccfSq7SvIxJ5NaK/UxbS2JNxyRup8Z6kNgiqrSNjkYNAZl5zWljLmLK/M3LcVIWEbcYx3zzWf5jZ4NI0zNjJ5o5ROSLM12JBjaAfWoDIV96j38cUhY1okYydyXzD2o3HvUO7txSbxVEk+496C5HfmoPMPrSs2RTsK4/f70GTrjrUJc0m6qsLmJd2KQnFR7/Sml+1OxNyTzOlG+oi3vRupk3JPMpS3FRbjzSbqoTY/dRu7d6jZhzSelMm5Ju7U1pPypu7rTCR9fSiwrn563WqWV9f3iFHRLp82z/8APIBuuD1yMjnsaXVbgWtvElvvmkRPlVVxt5JPTqc0243XAT7JEMquMuPmHPODWZeanNJeeRuZW+4OcAnvnivyzmPqbmZJeTXk0KPuVJiR5jr1rYljjsLVEtlZ7htzEqCcKOvPf8OmKPJSOQLIWkz1UjINaNjr0+j2M5tppI76NFitZF3AopJMnzD+9xkVPOpM1UdNTJtdSaTMc8vlqx4Yc49T0roNJTRZLk2epNJPExyt5DjdGTjGVP8AD39awtHhttQDWjwIYSD5j5KMue4PbmmSaemh+YsIhnzgqyuCyqTj5vXnv7dajmV7Lcexo6/ts71rtN91F0DdAVXgAc5Hyhetc9qN1qF19mks7eRgy+YAqHJG7H9MVDcXz3UDmO7WLn5SSdp9eKvaS728ZVbhpmkABPU/go6d66LpRu1qPc0WaXaiTW6yyHA2ltozTtXuIYHTzEj8mNdojjYnHsfXA/lV2x0VJrf7XcSrByQFbqev5f8A16rXdrBHbmL7RHBcj5g0zLkg9+P8DXImrjtoWLa5WaBDHbeX/wABxn0zUJv5fOCKfLB4LZ6VgTLq9lqR+aV3Ubo1j+ZCvPX16e3WtbT7WeZWlabMjDLjbuJ69B7fWnJKOtyE9TYmt47qFImuZLoSf8s0jwfqTntVO6tjM2WhkiVDgKqhPbHFPt444rx2kugYyuFTG0++euKoza1bxyGFZTN8+DuIO0+2BWEb9C7Lct/2SVjVorlD/E3mNyPwAqvdQW08jPMF81hgnlc+h61fW+ljVfmUhsBdygYNUfstxJIwdNsUe7LcY6E0Rb3bD0HWt8kMLW6RHYRtXdwM/Wls7OVpTKyRgKCTuwWwPen2MltJayDy3bcd8flkDDDqeQf0xU62z6lbvdXDm2Cg/Ko2DpzyePw960vYZmTXlmAQsRuGHLLtO4gZJPPat7xBPpsI0pNKdjZxwiSWOZDHuk3E8jPJwQM+gFYdto63Fw0su+4jwAnzAAYH4/yq/ParaxhZo5Ios790oy5+nbFNyWyBMntdS0mTXFkubOS5gY/6tZCF5YcA4ODjIHp1pNRmu/JisreUx2qyOQrMCyrnJH17cCs35JLl5LO2LspyCx4Bx71G891puZGBlnkJGwKr4OATzznqK06F37mjDYx7S9m+WyGKO5OQPfmk1G1hWzEreWxxgLnCgelQeH9Umur5sweTbY/eNj5foK09R0tDFFqcEkP2VUxJAucockZI7g+tLYqya0MrS5FsJmW1Cr8u112gq31Jr3LVvGOheKPhfpA1m3jF3ao8Iit4k3KRn5yNwI3DHQYz1FeOLdRNGYox5bBQV2rjPb/61R/Yb+WyczWz7D8oWE/4fyrNvW5VOpKmmlrcS41e1890sFIDEsGKg7B6YJ4qRPEC/Zt108Ny0ZYxxBSXz05z0PJ6Vyuo6frMN/HFHbSQRzDIBQrj2P5Va1/wZrNm0coBEylcxshQqeDnmtOSDtdmF2d9DeC1iju74yXsaxb2s2JUs3bjuB7/AP65rHVrL/hIn1eaAyxTBpGtHJznb8oPzZ4Pf9a5mC2l8uO4LgzHrC7ZxxjHGfx+tUL/AEe6vcvDfyqm7OzawIU9ucCoi1e1zSNRo3fGerXviDWpdWEqtYSTGGRohgQMFG/EZI4+Y9z3yc063XTtetbtzuebT4/OgeMFI5G+UFSO/ALY9c1jtJNbQ2tq1wfs8JZxFI2TuOO5HsPypjXVzCqGKRIV3EhVJUevQVfMnoHPq7mhJG81nb3RjaOOYPzhWUjcQxxzjn6c0mn2q2sbJDOvlNwQwwc+uKLOZFkkaf8Acu6lXMfUgj1PAz9O9VryKVrIM/7jY+RMFJyvoRnFLfS4nY6jR/Dd7dWd1dRMkYi5AkkVSwxk7dxBbj06VUi095nuDcT77aP7gxk8/wCFUI9StNe1K0hmvWtreMpG8qoWWMBcbhjk8dQPXtUEfiS48NvKLPUYo5JJyrSwh0WdR90tzwevBpKMtgvHRFmPUp7e8CPbKqohVHK/KwPp71Yt7qOciOQYXIwHbBz/AHhzWh4lt7JtP0nULIF4pIEa5jkfzBvI5IOBtOSflPp1rBVUkmEqMm6P7q4ycY44NVytalOLi7M3ZZrWTKKkvnRYWOVwHPHYkCrFtIyxPJPJvkJyq9SAfbAp1nZ7vtUtxfIpFtugjgDFpW3EYIA4OAT19KNJ0+W8tzeCSERRjaVnJ8yUkdgB0H1/WqjNx+IPZ9ULHGb+ZvMiViw2pHtPzAfxfTjrWet1DaQu0BSRd3TJPPTGa1rPa8JhhKtBGcjeWBBPPXr3qhNJJb3iQQwrIp+8crt56f5PpW0akZaJmUotGrY6Fe3G03bW1jFMmQZp1BweAcZyBWRDbpBNNHKpE8LFHWM5yf8A61aF5rF1eWptZU82NFwiq2Coxj8elYr6beNCfvFchirPg49sfyrZWtuKXL0RufuZJNkZLpFnEkwKswGOSMnHfp6VqW/h2+1TR21OCaz+zrc/ZSJLyNH8wqWHyMwYrgfexjtmuf8AL/0hV8xlUpyrRkDpwAT79eavS309rp6WCXssdpv8wwLKwUuRjJGcHjis+o48r3K0N1dCF3uACyfwrj9CKt29+0kbSGBoRtwJWGOOn0qhdWv2eTJlkeJhkNkcc9P071EyzK2xpTDuP8I7VW5nqXpmF1tMl2MlQoZTvbb0BwfpVQ2Atb0FmWZcfxDa/wCVKq2tvMhhtJFiZVSTaxdiwHLc8889+Kv3EE1w0YjlXKnOZBnH1/Sq5uULdS3o+tT20t1HBNJb20sbRNHwxAbg4B6cYqhK0JAkbdFsXaSi4PB64qu/h2WSTdJcsqjkBT8o59O/51a/s+VIwtvMr+nmPQ5LuNybWpWk2XEgCbpY8bAMcNyMH1plrDuuXUxKYQpIZQcge9W0sZLckuyhuvUHjv8AzqW31CK1u0lAkZPuPIPlIPB4x7joetNTtsJeZBBcTQrtaaaMEY2rIQuPT3FWTK1wqxIrbz/Ei5P19/8A61T6zor2twHjgKwmNXCdyxxzz9TxTbCzK2dy7SNFwBEdhAkbdyPUcA/lUcyepVnexIFhMLo8YkJGGkMYJPfB4qncQwbuBvlXAOen0I/wqSCFVTDPm6kYFETDDaccs2ffp25zjpS2iCaS4d/IniiA8xfMVt2fQd/6UXJsPYeWjeUMwrx8vO3646VD9qKowEyh/fv7VrWNnZTXBg8xtPVv4iDIo65Jxz7YwazNS0eF59qyrMsfImgJRWI/i2nn8KIyXUlxdrkAmkDExjlTls9PbFXrZZAvnKMoGyfL4Ibj8uoqTQ7OFzqayyJIsFmZV3qWLMJI1wMd/n79hU9jN/YrXclo8N5bSKI5YZEHCuuRwe4buOhUc81rdEqPVk1tdahdeZJi4HlAMxUNlBxyfbkfnXVeHPiD4v0WQNb6ndz2xAcxyOJ0wTgcHOMnjHBzj2rH1Blt9Q07V42lWxjkRkklfzAVyeCMZ4AIIOa6hdcgtbfzYp9PnbVYf38MAKKp3A4VM5ABVfoQDgVtGTjrE6I077s9D8IfH6zv/KtNdT+zrwnaZkB8on3zyv6j3r0+HUI7iIPFKsiMMh0bIP418ou0HiDUPIeBbADzpoZgGd5m3fLGfxyAevPNbXg/xLrfgGRrcwMYGw72s2R16MPTP+RXpUcZbSp95hUpy3R9KtdDAyf1pv2pV5FcV4d8e2XiL93EWinx/qZBg/ge9bv2xBwzYNe1T5KivF3RwTqSg7M1muwSTTDdDuayWvov+eij8aifU4F485c+ma3VM5nWZtLcDHFIbj6c1zV1r0EJAjy59ulU18T7pABHz06GtFTM/as683ApjXA9c1zX9vN0KLn61MuuW+MvPHCe4dgKr2Zm6pufaBSfaNvuK56XxVpUWd2p2qkf9Nl/xqnN4+0SFsNqlvj1Vs/yrRU32MnV8zqjcCo/Mzn61xk3xP8AD0eQdQD/AEjY/wBKqSfF7QI+kkzgd1T/ABNX7OXYj2q7nf8AnYb2o+0A59a80k+NWiqMCG4dvoo/rVC4+N1ouRHYSNx/FIB/Sq9jLsR7aPc9Y+0J68/Sl89OMGvF5Pjkd2E01Rn1lJ/pVeT44Xu0mKyh49ST/Wq9iyPbxPc9ynvmjzAa+f5PjZrMh+VbeJT/AHUz/M1Sk+MGvMCftSqP9lFz/Kn7Bk/WIn0WxGeKTcOlfNMnxS8QSHjUpcHptIH8hVKbx/rk7ZfVbpvT96wH86r2L7k/WF2PqFpAKikuYol+eVFHqWAr5Vm8UahNu33c7ntuc1VbWLl87pnOevzVfsfMh4jyPqubWrG3/wBZeQIf9qVapzeLNIhPzalbZ9FlB/rXy79ulAA3t83XmmyXUx/jYfjT9iu5P1h9j6al+IGhQ8NqUWfRcn+lU5vil4fjX/j93H/ZjY/0r5uaVy3ztz/tGk8wnvV+yiS67PoST4xaHFnH2iTHAwo5/M1Tk+OGkD7lrct/3yP614Nu55bH40mc9Dz1q/ZxJ9tI9tm+Otqv+q053HT5pcf0qne/HR45NkenxA/9dt46eorx7PpSHC80ckexDrSPJL7UIrSF0kvmYtxt8sYHt0/WlkghulW6UsqEbVLtz6ZHv706DT7ZppJYFFxkje0vPl8dhViGO5uZmS3heWIKMMw2r+Ffi0j7+KGQ+Xp8abdwLcjcc4qpdXduse9zsUnGSMk/hUhR4533BvM6NHjOKZseK+H7hV2jA81cgn15FSolNmrppsprWNGJKOAS2Bz6VSvNPsRHNtmnlRmz5x2kr6Accj2x3pFvJb6Rk+yRKigFZlTHPOe2Gx+VPP2ZY8y7XlA/uj5h9KzUWpXuRuUIdDuFjkMMsEsDDKliAUGQOV6n+VaZ8qxVFtxHHuG0zsMbTjrz79s96pWettaTMv2RoIFx8zAEY/AfoKkvtQXUJEgcW6LJ8yvImR78AVUnOTs9i0Zt1rS2skcTTtcIx28OJD9duePoav2el3Uw3XcMLAZ8tpMGUc9enH0/SktZ7mO6Oy2fyugMSZJ/EdqtWAmnaYFpA+7/AJaJ0H65q3JRRohZIJbFQSWBdcrknr9az5NRmuswNL5G5iPlHtg1eutNma4kZn425815Dkn0x2FZlvpd7eSSM8mxVON7AMM/Qe1TGUdW2Qy39iC2q2y7pGPBkzjHXt1Nan/CJ2sMUU0jJJcqoZmbOCR0OP8AH0rKsdetkmMav5aOcCYocnHHAqpqHiaMf8e0kkTsMZYjb7hvTj0qf3knaJUWabWtp9oMpYmdTglmPP4Hj0rbt75Wt0ErKocbHUoBvAGOSO+K4PRRcatfLGvzc/8ALQldx9B1zXV/YUljWKR5opQR0IIx9P8APSqlStpc1jG5ZjsrOO4eSaVljUqVWUnAz6Hr+FaNxGt8A6SCNAuCY1B3A9Op61iW+hyx6e8ssrGUSOymboTgAA89P8ayBqE0nm219PHbXUf3PKIIPGRkDpUcjfUH7qNJfMs7ly0koTldshztx6eop+1NXkiea9YQqcMpJ3sB2GarRLc6tp0e1QDtIDK/9f0rLtdMure8AkzE0jbW8yQnYoz1xVK3fUzOjFx9maZIti8Z3Z2/QfpVKNWO53mmWMHcVbgc88c8/wD6qnj07TZLdYprxkffu+VtgY49D061cjn0lbiE5CZGxEVQyu2fvHue1Y8/ZCuVW1Bbqza3jDeduJjdVHcDg+3H86uw2AOjhb3ZHKT8zouJFBI46citf/RFhbg+fk4aEAZX29D+NQXFom0yosrMw2j5txGe+CelLnnayVjTlZlXV5Y2JCW0MjSR5jyzqoBHf3/+tU9vqVzJaPG7LGGHyso3ZNUdW8P3E3z2zNcXGCPlUY9jnt+NN8N+F/EFvZP5ywSTZ2pAZQXIz69P1qnKKjdsn3kaUd7IWjxuV+uWPGfWtGSea9jWOaZyE+6c8ZP/ANf+dcL4ku73QdWCspBKqTGf5g9COn60kfjCaTy1hXfuIwuMmtvY8y5ojTR2P2qxt7v7OEknlXG7IB+bGeRjNWZNUttS08Q28m4xy9Pukew45Gc1VQRajaFpQot5B86q+xunfHbA7GsnSVisryV9OziRyBHMCwVsevp7k1lydepq1Yk1KxljXet0qN90psB57fMT/Suat9aSTUGjmWRvKZgWBALEcZA6flmuh1uW7nmQSoLeFCCse8YZsDPJ5rD1PUTZ2+ZbNrdm/wBWVYHP/wBb/GuimtNTF7l6z1q1+0FDukZBgh15zj29/wCVa6s19CUjVmcLnDd89itYHgfRtU8Sal/odo8qKQ0hUKXCZ52lu4Gfyr3L4h6TofhPw/ogs7SSS+wwlnb5Y7j5ACxPB4b0/M0qiUXZG6ptxc+h5TceG7n7OrWDxI8Yy9uzkZJGTz/j/SsLRZY768t/tIjRZG2tHI4Yq277wAy3GD19a65r61vrGGP7AiXiSkNeW5fcykL8hGcEDHpnk0aL4L0WxvotUdZRcLIzC3Y5Ric+3HtzinTqq1nuZKHNJWOh8PTQSafNZ2unHV7e4m2RxunzRSFSdwPGAAOc+3PFYmveF9R0TUp4xcw3MEMjxFhMGZGU/dI79uQcda6CGy06zuDf2MTRSuA3lh9gQkcgfhn864f/AISSLT9SlWVnkjLZDFuF9f8AJpRle8VqdM2tmbWlXFzpsIZxNCpk6StuAGBnaauW+tC31C6ggjLru52kr8pPAHp2/OsRteK3bHD3nmHAyMgHIwxznpzwOtdJpPmxXkplYRyKuAzgDdjk4wPf1qJS6SIjK+g+10e+tZJ3mny/AhgJ+ULgdT3781nzWh+2fZS0kLk8zJwWx2P51IL67m1KMxXiwmM/vEmXBAIOMcH+ddTaaol2UhIEsikAbuc+vfjpmp5TaNNTOURbiS4W1jKxxIB+8Z9zfjznqPpV9cyoVDRyyLyWdioPfkjpWH4sjn8N+KIJlmV9NukDCNpTiBgcFTzwTjPPY1W01ptYgkVJ3tmY4WRx97qTgemCOnp1rXl5UpXMZJRVmbVhdQ3yyQMFt5dxZPMbOSOvr6VfWzhmV+JBKvVcgjj6VxVvp94+qPbzz/Y7aMBGmkQFS55A3ZwMjsD2rp726fTVGnXW2RowgFx5fy4xxkngfn/OnKUtOVmcY8yu0OmkazjVVOInGDIvIQ1au7VrWG3l+1Nd2UyqTujK7JDn5ep7d6p/ZY2jScXm9Tw0SgnGODjsKsx3l4FeNGibTkXgv8u3AznGORR9Y8iVFPcsafc20kLB02nGQc4qxMhMW6AqjdTuHauft9StpXAacONwUiNu/wBD0+ldreeGbvSLWzubvULAQ38Wbe2aYFx93O4ngHnocfpTlVVwVOUtjA+0yttaXa+70J69OBWxY+ENa1iGW4s9KvbmCNfMkENu8mE/vZA6VasLzwzd21tp8jNBq1zKY18xgIoVBGWYlRjOcDB6nnpivarT4g6Vb+H9GtPKvruD7LDb3lk0xSYRBuWUluQSBxk9hkLxWVTE8m0TtoYSFS/tJWPnlrWaGRl8ohSpBVvvDr0z6VE0MsMcfzBX5yzDt1HGK9xvvE3wu1pDqGt2t3okdu2HMIVXlO3AQBVwCTznBGQem6ua1LRfhtqQNzb/ABBstM0uMhW+1wTtMmByDiMBiTj0xyOcc3TxHNurE1MHy/DJMy9Eka10GLUNQjhl0i4kNpNIWVpMnDZ2E7sDA+YY+uaj0WJI/FQsrLw3Lr8H2eQrYKeSDkswYjqvPOemK9F0vxB+y54f02xOo+Kr7Wr+Ab5pLeGdY2PHGPLzjkcE1paf+01+zh4MklufDngzXtXkeFo5J4y4yhIypEkozng9O3tW8d7pDVJRtzNHKab4P8LeLrRrcabL4XurUNvhvQ8c1xIFGUBYFc7u4GDnuTxxLaLqOn3t9pVmjXZKFClirSE7SOxXOQM/TNe5a18dL/4h262vg74dw6HpX+j/AGebWbZZ1uVBzlgTgRgEj5cnkkEVV0DxZ4+8L+KtYmtPDPhe1tL5FigSa3VUjkK7Ge3KgyRj5QxViwySeKnmkmzeVGMrNI8o8TfDrVPCN4jJbSzAQh5UVd5h3EjbJ6NwCewyKz7fwHrPihZ7nTdOlQWsSsVY4Mg4ztz1PzA4HNe0+E9Y1jxxqB1a/ubWG/h/0aeCxhZUXa7jZktwOAffNdjcM7NcyBoYGdMuUKR8A5JPc96n23LpLcv6jCaum7Hy3a+C9bk1SGCO0Z5W2iRI/vYYA4YDpx1z079K9y+Hfwjh0fWX1mxuIbtAjYsXw20sp/dv1zgg89+vGKuHxXbWfiSw8zUo4reBRL5NjGouHk5ChmJDKuGPA5Oab4gk0nWry2FtaahocflCKa802YRxLKWwm5B8xGW++F+XHXuG8RGTsjWlgYQTnvY4XxP8J9Q0/wAMb4bebzEZjc2ed4jBwQ4x3wRnr1Fc9pei33hS4s9RSzin1K8ify7yRi8IhKbWjKgffBBOD0wPXnel0fxfq80c9tJf3NvDK6wzXGorIFPAOSxHUAcEDPpXYeKNW1Dwf4M0lbSz0HWYLoyfaJoNJlMcEuR8pkdsO2B12jp1NenClOUo04zi2/M8mpKmuapyySj5HA+JLiKx1IJpeLmxZmaC8VSjhjyxKsN2AWI9eMc4yex8M6c17o8HmW0q3KRY810LyKzEHBDjBHfB9eK51Pjb4qsf3lpDpVgysoEkGjWwK44Ay0Z9KbrH7RXxF1pSJ/FF1Gu3aUtI44Fx9EUc+/WvUjlOJmrXj9557zbD03rGT+X/AATa1ZvDXgfXo4ZtbklnIYm4tIgWR1POUz8pxkDkg4NRat460m+0UzaXfSahqqcuiWcgWRR1cf3SO49+K811TxZrWuZ+36vqF6DjPnXDv09cmsp2dmJJeQ4r18Nlc6DUvaa/geVic3hWTgqWn4naR/EG9MjCQ+TGUbHloGO7BwOSOCcZPas9vHmqs2Rc7T6hR/hXMlWkUED5utIsbAcpXvqKPnpVpm/N411ebIe+kweODiqcniTUZMf6dN17Oaz1jLZBUY75FHl7cgDtWisZe0k92WpNYu2zuuJGJPdjVdr6RgSZGb8c1GyNxwaFjfuuB0GTTuLmfcPtDtn5iPYGkEz9M5pWhYjhscc0qwjoXP1PWnzCbZETzR5jn+Kpgq4YYLNmgRqP4cf1p8xBAz7V5yTSbjjvjvVrywinK5pNm7rFn2pcwrlfBbpSNnAwMAVadWV8bcGl8t24C9KOYZVHPGKTG76+1WlhYDBGfTtR9nPAIHr1p8wFULt6n/CjaBVwQjaMnODTvJ3Lk7RRzCKG0nB4/PpTdn5+1XRanJAOR2xSizOGLEgnoMU+ZCM/5t3cVKqDaeST39RVwWJbof6U1rULyTx7UcyEVhH7kn3pdvzVYFuqnPJpTGH/AIuR14p8w7MrGPzPUUNCcD5cAetWxGOwP1xTtpKkDhvrS5wKCxtzx+NG08/TFWITDcEqs4dhyVU5p7W6NkUcyFY8Nna4UhTlEK7iwbt1/nUk+p39vJb7Gd4sYyzcD6+1Y93NLI0Jt3DnHz/T/Cq91qU1uuxPnCj5nwPX9K/HnFM/R+U3L7VGuIWYvJuU9EyM+wpbfVI7pgJTyv3i2QR+FYdjcTNModGePHXcQfpXRQ3AVZXe3VY9nyssYJz61lL3VawE9xcNOvyhkbgK6kc8VjatbzXPllLfMiHCNGSXPc9P61pRxz6kpkgVlccHbsXd9CTViz8OrHc4a5ma5VT3DY9uR2qIvldwUexzNjJfzTSBY2fa21hKOh/GtbTdBuluTJImWkiO6QSDhuvTHQ1PGraTKInOAnBGRlz647V0FjK/2GQhOQB8rYA/T6ilOb6FpMht4ItItLW2E0ly+0u0xTALZ6fhxU51KObdHG/yhtrMB146Vn3izzRlCWiIO75G6fXNc7/bg+2GztYY5Jif9ZGu4H8/51j7N1NRnWRXVtNNLHtYbTj5T8319hTptTNvGII2ZkyQRGMkA45Nclfav9lmitRbCORv4kITcSe4XqKsSXQWFoYpXjlbPGfl+nPSl7J7kGj/AGRBqE2xWYR53HIxg+3P6+9UY0Gm6kWsLe3nhgBdvOXcy54yM96ZptoyMWurwYf92ihiQCexx6/SpJbqPw3dMiZuLmQqMo3C56A9v5VvHTS9y4NJneSXFnfacrTY81SJEdQTgHj8OSPyrP8AkhdWZfMO7a7Rk9CeD14rnrHWrxwZJLWK0w38TBUb1PHXvVtteu7cb2srcqzbVMbbjjPGTjPf1NEk+h0c6bN7WNJeSO0gfM0d1Jv2RncUHByfpz+VVNS0XTY4omtpLee9hBTe2SZlJOPUZA9fzqvPcTSrCZntwCdy2xLbl9/lGBjPTPeop4re4kLGW5WBY92Wjw2T05xyK5nKV9zOUr6Dbq6i0u3mZZPLxyq7sgHHIx+FV7fWDeW8EzJHJ5mC6hiNvPb16/pVG+0GG32yMpW0l+ZSWIYg4ODwOckVTkkh0lAsR2JH822PJYcgdc/rmtOWL9TF6OxtNJbzyzm5RE3NsVmXlsdzn0/Gluf3NrNLZTB71VBTCnee+BjqCOnFVn+23entdXFqrtGm9I2YHHH3Wz1J+lUfOFtp6XNzI8lwz4aBSVSIdhjpn0qVF3uh2LsP24QR7QySMmXNwM+mQMdO/XNQW01xZ3Exa8kkkkwoSHPyjsfYVJatLrMJS2hvCzJnzIYmbv7f/qptzpd3YyRboppLc/IVGFbgHrn378VrzdGDlIS31bWGtpktla2TnEJOS7Yzktgntx07Vb0O61DSbdlvVlvY5GGBudAg6n68/qaqQ281rIsse5AxzHFKpYgg8s5B+7369Kuo1xtb/TlkRmKjau8H1C/r19qzlaWg+eRo3kml6wqiSwgkaH7quMsB6dakXyLWIAWsMCn5tgjAyB7jqRVB444UzOBGc8SIMMM9O1Qf23Nc3AtYLaRmVMCRTncMj5vQED2q6cenQ1jqdDY6PDdRopZYTy3Ygk9ABXJ3Wjarb6xPEsKTQqDhlyYyeMYJ6Hk8VdtdQXTZikplRYVwhYEew5PpUuoaRe+INLOsWTpdrEcPYrJi4cZwCFHUA9ec4zWl+UqWqsjT0N1j8OtptylveBn85srv27QQME8jqc1o2duLy3lWWOOOMn5VAAOPwHTmuYkllgFvbXRNleyDBjHK9BjjqPzrpIdHe8W3n1C4KC2jJCrgEnj5sY6DnrWOsncIXkamiavF4Usrr+zkWcI20iZA7E5OQucYxk9Oue9cprviL+3LVWvbm4BhOwTMuT6Y56dvyrsYr2wtVjhgt4UAwdyjJPUjn14/WpvDenXfjfXRY2+mfbXUfLbsgZXbHJ5GAoB6k+lPSKcpM640J1mqcfuOM0zxBa/aFiRpBJGPkbOSxx2znqK20vJyztbRSuyoXMa84UDJ79gPpxX1ToHw0Gk6Pa2v/CC6DcXMJ/11xqDjODkHbHGFHpx/WrVneeNfDc13YadfeGvDum3Fwu2wt8mdWZVGEldCzZCscHp61zKtRqNcsj0pZHi4LmcXY+XLHwf4i8RwWTJol5aQX7qkU80RhjlDEDf5jgDaB1PpXoOg/sTeNvEkxS3stIn8tSPtS6gjxtkk5YAlj+VfQng/wPqHiXw7HqOq6LpY15kcSrqeoXE0pZWUZYK/O4byNvovrXQeB/B+t6Vq1xdCKHTIy7xpHpWmzhzEQMbpZHPzeoAHbmtI1IbQkDyyVJfvEeD+If2GdH8DeH3vvFXxTsdF1DHmtZW9mZlCqOcZcP8AiFrmrD4IW+pWMj6L8RdAucRborW9eSzllbsoMqhcnsd2Pevq+f4AaHqFw08mnapcSSIyTedtAkBGDndLn+ZrzXxd8HbKPVn0+y8N3KQmQo81tdcQKO+1s5OeMZpynSdudsqjlU8Qn7O115nyneaLf2t99iula3u42KuLgk4wOnHBznryD61FFAdJcuj7ZVOSykEjJ7Ak8fSvXfE/7Jmux3TXOj69ZocmQQ6lC0e3OcfMCfcciuH1T4c614VG2/T+1b5iqO2mtDLGoBPGVYsuf9pBWEJc2sHocmIy/E4R++rfNP8AI4HxHocOtNb30nniASbUuITkPJkHZtxycZ+lXPDPhM694i+xl/OnaQJDZsChOTwcZzgdyeOua7zUviXL4T8Dw+F28PWn2C8uftkV/qFqkk7uhX5BIAMDIPOM8kZIrmPEWu3f9nadqtrav9uZfKgmsZgzRqp3nCBQQMMcZ7muvmco2Z58oxUk3qd03w78GL4wa1vfFN0bSORTLqUGj+ZbAF2QsCz8gHADbcEnjOOdrUPgjqvia1YNour3FtI5aMxwrGJADlT97OPu8c1yepeLvGirp9tdWGl2bRr5gllBeSRXjjykg3nAOwN0BBY8jNek6V+1F8RQEt577R9Mt7aELbNDBnouPmyG64649Kxbimry1O9eyktVY818TfAjxzpdsZtS0MaXZZLfa5JtrEKM5xuz07YNZ8eg2J8Kx2tlbr9vZnlu7mWUAS7gAUUHhQMZHPc16hrfx88fa14duv7S1m2vbpQpght7WMEgnDFWwACAc9ea8t8TWNrptxbRWOqNqPnQ+ZNI6mNixLFkxz8wAySOecVLkppKLMJU4R1hqchJ4Ag0sWN7/aby3MZYPatAqhTk7WVxkN2yMZHrXRW+qWzRpa3kE5uVw2yYlG56EYPp7dKgh1iCW13X1qRNGxwjSbsY7bux6cdODWV9qbUJImkn2RqW3Zhz/u4Kj9CPXmteZyfv9Dli1Flu9t9Oumd/JubWOMGUzbyCc+hY9ODTrW6g06PZFPuib54/OHz8nkZHpnj6VP4kt7vxbpdvDZLaRyxsf9W5jaROMYOMHHSual0rWvDcNw2q6azwRn5ZtwYAH1AJx09PStdJLccpOL0Ojh8Sf2kj2tvJDd32RtTJVFG7ue/HFd7p/wAMZtSsGW4urWJ7lT5kMhJBUDlCPRsdT7V5h4S1CDVtS86KcGS3j3KVRvlGe46Z9vault/GkiTXEZdpVZdjpjaTuHt069aiaTdmbU7T1qFnV/hjcLevFpNrpNgjQ7WkGnQTRN84bIDlyx468dB06UmieGrzR9OnHiKa1j+Vo4PslnBGBn+NdiY3Djr6VuT6zPHpZktF85sL5aycAHA7+uDXLjxNfW83+m2/neYdxWRv3Z549QPxqvbVLWTN58lOzR6Jfa1pN5bwWw1rVIw0KMsdgGEcaiNUKgYGBlS2PU5HFY0d3onhzxppd/b2N5eqE2jUtUvHEloxJGMBmBTBOcjIJPPGK4rdcx2In8+IztP5kcds5cbWzlSTg8cf/WrTXS9Q1HTJNRuNOuFs3UJNN5bBFfOFUHGMkgnqOhpKpIn2knokdPrfxcu4LvUfD1npca2hu3mivhJ5qON5YtEQANpLZPB+92r2Hwz4X0DxFpzarNrd7Na2VmoYyQrGZSoZSVAYMArAZ3ckEHOW4+e/AeiX2qeLZ9Pl0W4maHK+XNECYwSWwRn5V+Vs/QV9EeD/AIdx29xeR6nPElztEAtt6RiNs5GWKuCMYGBg+9cOItzbHThlXnK7V0eVeLPB/h6PxM17dvewTTSCcxwuhhTOCAE5KccEZz0zXeWevaXqMME+jW1wl0m4XFoqGWNE6BuRnGPVu3416V4l8CXGmzQyWRsdYgBFwbbVAGRI0UjiRcYJyeCMcg9hWH4i1Lwf4NvoJbL7P5d26ySWNpbgFMKcKZFYbW3EEBc7vpWFpysr7HfToyhNyWifkIPCMnibWLT/AIRzW7S2eyHmXfDuHUn5WXB+9gdORzWprE3jPRGudR/d3NxHEyJMYBHH5pxtMjRqCwyRn1zjmse9+JtlbeZaaZo32nBCBruUW+WTbtkZ5GHyjnqeTjvWf8V/j5pel+G1eLxtpNjdrbj7TbWUTTyvMcMqRybtpGchjtwBj6V1U6c21Y9CdSlBNydzc+H/AMTjcaJceHddnsri+FvHcXMl9P5sLmVipUR7dzfMjkcHaMZPOK5LX/EHw416Of8AsrxDY6fLJA8U93pVuEhSMnGI2li2Bjn5iPmGCB94Y8U8Qax47srOSW21L7Uk8xaZbG0lW4KOqtknbzzyQMYPYVQsfDetXljptrqmmsujxRq62NriILKDwSirgMR1YAEnGfU+zSp1V70G16Hg1cRRlaMop+psX39myNbrpst1cyzNITG1uVWKNSdsjP0AYAEZHG7rVDVmj0F4o7qeJZZmKiOJvNKkY+9tyB1FM034W6jb31k9xfXRhhbc7fZC5njGCsTAuvAwRWzrHguG8vIp/wCwreIQPlVAJVxgjLqWPPOfbFfVUcXj1FR5b+bPj6+Dy+UnLm5fJGaIkK71LMOvyjNKUHVtyD/a4xXa6fpdlDarH/YEsjiMIGlvyI1wOCqoin82NZs3g2a+yTBGmT8p3uxX25bH6V9FCu5LVWPnJ4eMX7rujm28qMDJY7ulS7INoIQn8Sf0roIfh3cYyZMBRkbcZ/lTpPB91Dnam7A5ZnFbe0Xcy9ic60cfXymyO+DikWNWXaVCbfUjn9a6W68IXFrHAzNbsJU3AJKGI5I5HY8dDVVvBbySZklUHpgNil7RdxexMLaiIfnDHPRRmkZW4CqWHriulj8GKrf62PPb1Hv0p58MOq7VkjwenP8A9anzruHsX2OWWGdnxuROe/pVn7PIvWbC9vk/rW23hu7jYETRsB1+f+gpzaDuUbyPm980/aR7i9i+xhlTgjLE+4FRyblwTjHTpXSQ6CvCtIvzetE2iwrwtwgOOCcjFHtI9w9i30OcXczZAxjqVHNK2YwTja3+0w/StuPQrYSKt3eIkbH5mjG5gP0/nXVz6T8NNgW3vNfLx4zNJFAyy+uFB+XH+82faolWirIaw8meZbvMBJIz7DJ/Sk8lmBZT39ODXaTWfheN5PJuNSkXPy/uo1z+HOPzpnl6NyoS9k9P3ig/yq1URP1eRx8dvJtJ2lhnHzcYqRYXTLFlIx09K7m6t/C/9mwrY2Wqfb8Ykaa4RowfVQEz+Z/Go7Hwff6mpmsdD1C8j6b4IHZfzAwKPax6j+rSOPjUuuc5I/2e1Mk38jBPHsK6/wD4Rm7ikdZNHniK/e875cfmetUbhrC3kIkhhV04KNMF/TNWqsX1D6vJHPrbzMuAgJxwdwFL/Z9yFywjT2DZ/pWy2raXDErMlu3BIxLnp+Oapy+IrK4jIWDYWONwHT8zRzon6uyn/Z8h9Dj0pfsG3BJXGOm6pU1iCKPiEXLL13bQRTv+Eoh2kLp1uze7jj36UlUvsgdFR3ZW+yjYcMSfUdKZ5O1sj5j6gZqy/iKV+PIt7dcdFG4fWqV1qDXki7ijDttQ7fyzWib7GTjBdR7BVQDayju2MfpUDfZ14Lqxbjr1/CmecS3XaOmAoAqVZJREMMQo69Ks57o8Rj8PCwtx56+a2SzLnjP4dqW1W1vLqOAWEQjUZ8x48ouOpGcmpdJ19Lq1Bm2lum3u/wCftU7GxVjP5bIWGGj/AIcepH+HpX4y207M/TC/Npuj6jCYyqxsvBki4P4k1TtfDVoqyIb2835G0lA0Yx6jOT+Y/GptLWO6t98cCxEnjaO+MDjPSrGoLthxEvlktzkYOR64+lK72uUrGd/ZZ0tWG9YYzIWM4HL/AEHb+lK2y2jLWjMw3Y+XGc+uT1/CrUkk14u2aITQ4+9jaQfbmuc+0/Z9SeNtyIoONy52/lmrS8x2S2Nu5s5b3yZZJxsiyxQZG5vU9qcvnFXjQosj9Pn5+tYsd15LuLZJVZjn1J/wpqas1nuWRHjnxuyRuJ/GocL7ku3U6O8trm5jWKb5E2fO5fKkgHHHX9K53xDbppOmi7sHWW7BVTIF3HbWpZ3iTRhppW8x15dz6+gpsWNNklKTG7bO1WEIDduOD/Khabhyo5Z3ttVtVmeL5oRukkH7vLY5yfX268VVtZtPjEskbMpC8Ruc8/lWzqHhmPULxLjymijY4kKuDnsc8nn8qv2/heZrWWa3trdZ2PK5H3fYdvWq5orREqm2c3p8l/HNHdQxBQAN2D8z811NmyzRebcwyITnpgLu7+nH+FEljJoS7ri3eTLAGZiCgODjA7dKlXUPLVTEyfMnCFeD06HtWVRt7C5Wgm0y01GQRTdFQYCyn5mAPYVm6la29nGoheTOSy2+AxJH94E/pxmm6m11IqEw5iH8UPIz68dPxqaHU0ezJmkkkAHlkK+HxjpyD/LtUxclYLE9vqBMBuYgpycNKVAyvXg+ntVmDW445DMJdgCbCOcbcdh26frXI6trLLIyRzRsEG0wx9iOMY9qm0GUzWYkeFYrZRg7QBlvp6A1vKnZXZcX0O61PXrCz0eMH91t6QAbt5ODkj6AflWU19pF5H57JF5pjDNHJH174z9a5/T98N9L5kLPDy2/rznIx1/KtjTbrT7iY2iwNbz7PlcnBXOO3UE/lU8qSJk9TOj1hY7xXt1kVGlw0m3bGMnG38Ov41uNYw6pFvvZYpRncqIrDd9SPzqleXMNjJsc2si4w63WJWGDztKnHOelZ93r1vauUeznhJACqxKZHTNLlcnoSjq9O14WkckFoBGQCu2M42jHT8K52a+v0mM8s808Zk2skzZ3A903d/8AGq9jqiwXAFnEzs7EEMR04/8Ar5rUk16OHy0ktBdEH5VCj73bn1+lHLy6JXNZW5UhY/OuLx0jnVozxkYLbTzhsDrj0PWq66XPZpizvHklB2uAuRyent/9arF1q0/kmC1CaWQSWVML2Gdz9T/Srds862aLJcNc7m/eGBw7KoOBkdTnrx0rK7Rkc/ealfRzyWuoywyrtyfKyoGOq54NXYfEVpbotvb2+1ZFCM0Z/Uk1FN4JvtSW4nyXZvuNGeZBg5yGOfyrH00tpqzW8yr5q8FGOcDHTj611LklG0TROyOi1CNtYt3WJ3gUZHzjAIx1x6VZ0WS60qBRFOZJQuAc9QOnviuatNSgtbiSSVGmmbgYGMD0q7JMuobRDuU7seYoLfh1BrOUXblexGqZ0l5qST3iSGJ5p2XyyY+A+cdT6AjrUuqeJ5QRIsbqSMllyVx7cYPb8zTtPt5vskSySCBlj2MY+dvpz9MVLql7PvgsPtUksexSIJR5iKMc/Keh9PrSglHodFNNI1vh22hQ6rDNr6XmoQFxLFYxRJtI7h23qRySRjPGM19Cz/H3RfB+ghtK8M/2TpybvMCFUBOdoOAuSefqa+cfAui2tp4sOp63LOmmruEUVrGjPIdpGcMwCgHHc96+hF+I3wyt9BEEmh67ceTLLLLeeZDGQFCgqeWHGCfXk1nUp06rXNG57uCxVbDwapy5fzNGH9pNTplndf2JJPHcDIZLoJ1PHBjrLvP2oI5Lyxs18JrLcXDGNXuJC4GPvEgKMDn1qOTx34AfS9O1Ow0DVbi1WUzbpLyMmUDaQBhOOh5HPNMuvjd4Os7xDL4LvLi9urmRR9s1GVAr7iWBRRjjB6gdKmOHoLVQ/A9WWYYyaV6uhX8SftVat4PuVtr7QIxPLCLmEAFF8osUBBZjnlT2r0LXPjT8RNF8K2WoaJDcX8t3M0a29rGBtTylcH7p/iJGfeuX1D9rib4dyWtmPBWnx/aCfsUkcPmN5e9kwWZ8jDI3bvXdX3xs+Jl/4d0TXdE8Oy3eo6sIUt7O1tVVlgeIyF+VOQCo+bH41uqcI8vLBL9TmqV6tbmU6jdvwOM1Hx58e9cjhbT9O1ACW3V33TOCkhJ3Lww6D2rU8X/Cf4y+JtNs7jwxdhZcKk4vpxu3CJN5bcD/AB7vfJrUvPEX7SetR2psdCeCeS1Ms8M91FGYZPMdVU4deCqg9O9S+O/hT8Y/FWj2p0DU4rfVYlhivlvLgFfMKStKcsGBAYxDI5P0q+blkrJI54r3Xds5Cb9mnxQ1rov/AAkmu2tvrsbzvqEguh5MyMf3Q6D7oHYd673W/i9p3wLtvlh07UZdZmaS8TR5I5EiZVAUeWWDAbRjhcZH0zxf/DJ/iq60/TW8V+K7SLXI7h57maK6HkyQ7AFjOVXkNuPT0rJ+Ifg/w/8AC2x0tJrnS9ckkmZJ2tp43MalAEJj4JwQ3IB5JNc9RqW7ubcsow5op/MwtZ/ac0bxfeLFJ4E8OyrljJJNbDzSM46qBtPI7nvWP46+InhO+1TS9P0vSrLQ7eK3bdNpsOCxcgrwCOVAJ5PU15hq0N/byajqcMUMNi0++BFtAhyMgZwOB047ntVWy02P+zrnWb6AiSNPMjgjPIDHaCSfcHA685rJ0o230PJ5qstZ6/I39d8Zadp95JLPCYPOh22kYBwyqQAclsoTgjuPUdKh0jxTDrV7DDYxXN9EzCKNJI9sjvjncVyMZJ4Ht612Np8F9U+M174Om0PRo7bRgi75Gul3NlyWHK5JGCvQgHNfWHwx/Z7l8FWNt5ukW8mpNkXN7GkrSE4HKboQACewxx3NZyhD2fuq7O3D4ONWp++lyw/rY+af+FWeOZG8yDw7ciFsrs82MEce56ciqOqfBX4i3FnIttpsdvIwR1a4mQquDyjY4I75r658faP4s8P28J0DQm1U5PneddrCIhgYOCmTycYx2rlrrQviz4ghtI9FttI0aF41NzPcxzvOr4BZUYqqgAngjBOOtYUaWIcldJI9epg8tpR92UpM+Obr9nPxpca+8kn2No/NxcJb6rGgAyPmKuysMDB5HvXba9+zTqHgD+y9d8NX9z44kceWyWVrL50DbDncMGN1BGMh254Ir2rxr+yrqmpXWtyQXrW0FzAqW3mKhkWbzULyEiUk5UMcYHJzntV/Rv2Tpb6y0ZZvG8mk2lhEkFxGseZLmUNuLkl1AyCFwQeB1Neryyekpaeh5M8Hhn/Di0/X/gHhVrp5kupZNUT+ytRWMCe0lgdpoGIG4lWHDH6j73HGK5zUJzp+opALaLVNPkb9/CqN88Z+8P4dpx068+lfVurfCLStVvrkXktzaohMSfZgigqvAGCCfSsSD4G6Zpsk01neXL5jbYsjIsqsc5xLtPynOMEcdjXjyxFCm+Xm1Oz+w69SnzwiedadpOleOlhg8N+H5tGspIJp3iikR2WYMNgICBVyXJ6ZwuM4Fcp4n/Z/8Y+D9FXWLjQpksmjDyfvEeRAVyTtQkgDHfvivZtB+HemeG9YcSXd3axM5Vltbgq8i5yMNnAGcdjXfXWlJqEjSXl/rclpsCtazX5kRxnILKwI4PTGKuFWd720Jjg5VI2qQtJHj/wU+HGneLrOKXVhHHpkbMjSeYUKYYLlhnjlse+K9N0n4F+B/EGjSapf6CfsyllcXE0ildpI3FS3IyOM9a5vxZodloVpeWfh9Z9NnnAeY3MrTCZGUtlVY4PRs7RkHrniuM+F+kz+NdDubnxpcrcrC32nTotBuU3TBMEK8TKdzHI24OflIPQCuxXmudO1ivZxp2hON2es6b8EfA2seJPDn2HQGs9F3PIzQvskOwAoWK9FJUjr/wDX9Z+KbWviTwmugWukzapAkqSfZo4GZQEbI3HGDXjHhn4qeDfFF7DEkmrWsaxeVb2rbU2FeqlcH5hj1rrPGM2keC1jml8dx2CPH5iQSRF5NvJz8rjt7dqh1JL3bAqFNPmO28M3qafp8Vung+e0jP31hT75PUuCBkn3q1rXiLw54f0y4kTRZtOkkx5n2azAbk99o5rxjTfGWp6pbLdaV4oae0cHbMhaNjyR90/Q1JpvjjW9PaaS91q5v3cGMRvl0A9cY68VvDBVqzTUdGc1THYej8UtjtYdUtdZimks2jMEi42XEGNwGePmXg15Z44kmmuriGCwdomUIyxlArAHIB65wefTIFXdQ8YXlwpAJx2BjIFYF5r2oSNymM+kf/16+lw+Wwp/Grny+Mzh1NKbsY1xpIurUR3dis0fBEcsSvtwMDBI44A6elYd9odgznbpFuD6iBf6CujuJL657kc+mP61WWCXcA8ij1+Xmvdp0acFpE+anWq1HdyZhRw3saYVXRfY/wBKcftij78mfXJrpYvIt23MGk/Kia7iwQLbr03CumMktkYSjKW8jlFhvRuy8nXsxpVhuN3IdifQ81sNvkkLKQq+gIAFGwR9ZVA745rX2hlyeZlfY7hh84YHrhmpUtJNvBwPStLbEx3mZv5fhTJJoIsHcTn1zRzlKBS+yt0dmI9A2Kkjs1GdsaoDwfmzmlluo+AjADtgUwXkecbyxzjoafMyuUmFpGqkY5p6243AjYe/zYqtJcxKR8rMfzpv25YfmVCD/dwBinqVylxgI3wNufZDgVE2WYcM5x9KpSatIc4wD1GRVSTVZ2XaobPQmnYLG30XPksCB6jmolJ2Ftij6c1gyX12WI82Re21eP1prCWZB5hzg/8ALR2JH61ooisbjXtsrHcyhh/DvFQHULWRuIt59Bk/0rHLNbsCpjL/AN7YTVS71C4WPJvHiPQhI6rRAom80zsy7NPUDuXGB/Wnb13EyS2duFz8qktgevQVxlzIzNtee4ZSoJKoDj2POM/nVQWkcnzeZeSrnAXCg+1TzD5bHbyX2nWyuft5Y/3YYM/zYVQ/4SaKHLRIrBeN021Tkj0BNcs2lxRlZDZXcgz2YfnnP8qmj02B3bZYSM44+Yk4qrk69Dpf+EyZcu89vDHnghS3fp1pl14zuLiMD7XCsWcbIAwH15JrMtbOy27HiKKv/LMru/XdVuOx0yR+tzG2OFWMKPbo1P3XumRzT8kQXGuCSEYiEo9eDVJtWlQEoI4x2+RSf5VdZdF8wI1tcyY65lUZ9uSx/QU2W+0S1bA0yRe5/fD5q0jyraJlPm6yMttRa4H7xyR2Ux4H4VYjljcDKs3pjirP9paewzDpxiXjDOznP+FV5rnfGfLhMfddqn+ZreL8jjlFrqNktR95FG08HjNIsBXBZmPvjFT/ANobowvlY9N3XH4CmbizFwFOTwXJI/KtDBkawhAW3En68VMiRyfMDuHalwJIyPl9OP8ACnMskkJVnbgcbFwfwqzJoTyjJ/CtPWH5ckA46HrSRsVyBvUj+/yfzokmMjDa49Nuc59elO5PIzwvT9Ni0mzPlq1w6sWAcYxntjqaqQXz30cu+ZhyQY2PCgcE1Bb60RMG8hphnl1YsRVprax1ptuHjlkz86ptPB96/FY3v7x+mI0Le6jsFhEczTJswqZDZ49vzq4+rD7jBcRgDkgYwO/FULTTobeaJUkKxxj5o8AsTjGT/nvUOr6v9m3FLeQMuTgqQmfTof1rNu70C5pPqRKB4cYA4jHGT6//AK6TzG1CQrKGgTHDZ4WsRdYvGgg2wxvIw3SDcOB2x3//AFVWl8UvHIrCKaTsW2/5zQoy6CUjt7O1iV9ixeawXl/8Kq6xazQ4ZYGeI9Qq9KwLHxQjPIQZLaVRzuHfnj9O9bTakt1CFnf5udsmRk/gaxtOEryNeZdTnpprn7c6RplVH9wkVrRyRSfK8jLdFh8vDDnvx0qvdTS6e5X5yzL8rYBL59AM8f41TjWVh89vMpbPMsoJznrx2reU+bYxubFvOtrOytJ5uFKhMj17Vo2upRP5YZTGqcgr97P1/wD19K5/yTbtGqKNqD72M/8A1807UVkmj2Quu/uzbsfXistblKclsdVcXUGrWX2VDuG4PJ15xkA/Xmsi8t1jbARyRzhQcH2z2/nXM6faal9uE1xJwhwp9fp9fWt2GaaMEzJNNbhuY2facg+vcc05XT3uN1LvUUxRyLth3wHPzJtYAgjkAgdeasx+GJLmHMUDBIclXjjChAQSwPrwD3rQmjvyIkRpLeAnaUZ1IbvkZ7Yxz1p6WN2zCSS+MNuuSYjtI9eMN8w5zn0AFYe1dx3uY9p8BfGniiRLXQtAmvlDNvuEQRx5J7yNhF6+or2HTf2L9U07SorzxJ438K+HIIYy8sD34u7gcdCkfDH2UmuU0PwTbeLVtIBrMNvPFkFVidjIS3UBVx37n1r2nQf2JdR3QaqZ75xtDs7RwpEOOBkyZ6YP0Ir04T9pFXOunTT1PGPEnw/8NaL50Gl+Jp/EGoqMQ3EGntBbsxXAX5n38HHIWvOPGmky6XCsWpW8kLzR4SZQUVjgEj1IB7EV9lxfs7+E9Bu9+t+N9GsVj+co+rwIwxzygUn9a6DH7OVnCp1rxfo2rajG22F4ra5ugmQcgbeMnH6GtOVIqVFSPz40Pw7eWMsN1cRzWkJ6SXMfljHXcuTznjt0Nbt1os2vIwYpKjAFbpuuM/dGVGe/t1r0X4weKPDGteJJT4V065ttKsflWSUki6w7ZkIJygIKrjtiuJutbt7eGCSLdJBIcCMEGSPgZJyCMZOMZzgVyzqTctDjcbOxn/8ACGx6YEYXIkKnPyAEqf8AdJq7b+FLbUFa6mM0SRvgtt3ZPGO2Ae9XLW6iW/t4fniS4j2bXGFByfmPPoRx7UtxqN1bXTRWtrGIQSd3mF84Ockc5/Ks3Kb3Zeth9xqGnaTePALZb+4kUlYkUZI5GTnhcYqnBYtJvMEdrbMyfJDgTMVz6k7f51tafZ2OoQHzraOaQD5lYOrMoJOCeCevbisDXtGl0u1k1COWRk3hXETEnGcYxgYHPH1rGLTfL1M3ctQ+LDY7Le/uxE6cb5EXOPQBenHrTdev7a9svsxuGijYhY5o0EgPXkgDP5GsiTVrO8tWWaJneJM7ZPmPtkn2rpvCMFpLGkVtF9r2wrPLI/AUc9+gAOe/atGlD3ragjgLzzdLj+0faGngY4OxcewJz0qxo+qLCx+zXsdukrDf52BkevvXT+LPB41DUDJaSrHHHjCSMduT046D/wDVUfhn4YyKReu0dwAc8MAqnPqRgnpiur2sHTvJ6lcrvcvxta6fZrM1x5g4Z/IQZPbGBWnHqlqsQuEg/dsAC6pnjgY9uMVialbvcXk1rbJ5rxnJ8vp1x+dXNP02WazC3DrBGAAIWOACODnPfpxUc0eXU64yVi+GFz5IA/0VGLNh93c4XH1P6V6d4X1vwTN4Tvf+El0/Urm+F0siz2TR+WsQGSpDHrnPOOw+leUfYW0eRZjL5YkVQyo3zYJ+8Oef/rV7F8Nda+GN9dHRtctL0edHGGumuMsGBG/Yqrzu4HPZelRUqKMbq/yPQwtpyUdNe51ek/Eb4Rr4Y/4l3h3V51guN/m+fExUhR8uD8uOhxjvWhqH7RHw30S3hnm8BXd7czTbPMu75k3SnJ5VcgA4PtU09v8AB61s5X0VpfsqjzSqhmV8HachY8ZyAK5jR/jB4P13VLiS80Tylg3uWVd+QNoVyeAMDORXJ9ahq4qTPoo4Tl5Y1Jwjfz/yOgvP2sF+HGo/bbHwVb2UN6jx24iYyRssZDNySCDmQ+vWu5vvjZ8QNW8O6X4q0vQDJdXUVutnbQ23Ijl3b8Eghtvy9PWuSt/jR4RsLixuILYqyW5milaNAIgSDtyTwxwD+FZvxH/ad1PTbe2+yJMl4yubeRpUkjUr1BG36dD+NKNadayhSd/M6Pq+Gp8zliI/JNv8jrP+E5/aM12C3Wx0EWV2yubuO6mji8g8+Xj5lyGAB4z3o8ZeDfiJrXh+3Y+JLbT/ABMI4jdefMZELnf5m3hsgAoM+wAr56vf2hvi7q0P7u6W1uC7BkWBcbexGcnNcnq3xS+K+oW8gl1nUC0SyPKLZNoCqASflXoBnNdXscRdWjFfO5zxxGCpv3pSfokj3xvgRrmrabbvr/ioXGrR3SSefasQhhCcxnKD+Ik9K2Y/AfhbQNOePWb60vbnzMpNcvyi8YUAY755x3r49/tb4j6/bi6lHiG/s58iGZRM0bkNg4I4OOa6Hw/4L128up3vLS8hljz5e5gMuDxyxHHv9KiWFrbzqJeiNo5nhJLlhQk/OTPqbxZ4a0jUNNKyWzR2w4kMdo3AB5I44JyBk+teeeMtJ0/TfC2pQWKNcG6aBpeihYkZiBgkcDaOKqyan4x1Lw/Npstwv72Mp8xBY5A6sB7VmaV8G9Z1O3VJzLLJ3EUZckfU4op01HWcjkxFZVP4dOx1Pwn+O2leDvDdtpzNd2NxaiTbJbRAg5OVI9G7Z9q09Y/amnvnuIbXWvEgaBtjqZURCSoYcgk9DTND/ZjndUzoOrX7HLb5LlbePHpjaD+tdfpH7Logmnlbw7o9s0xBLahfvPtIXAO1XK9FAyQc0ONBNvUwjLEuKjZK3kZsfxe+M2padLqUOs3S2NxZF7SJbETHJUMhHy7W+U9CetV/DMHxY1y3k1XUfGPiCKxt/MaeC10yC3ICrzkq3BGSemcrXsmn/DXxVZ2NpBL4+t9KgtovIhttMtdywqMAKpAXAAC/kKrXXw10uz88618SNWnWckyxyzKgbOc8M55P9Kr26taKH9Xd7ts4C5+Bur3ira+IfFPiW7N5ayRFr/WlCffR8kY4PAx7ZFdZ8KbPwx8D/Crad4l1bSVdY4gk93qKrulVAXZd2CQeO3FE3hHwnplxH9h8RaxJICNocrLCcZB5CAdPevPPiR4A8H+OtSD6zJq1xFENsXkRrGFGM5w27JPPapjWlzr/ACKqU4qF3v6nJ/HXxtZax4uupNL+JUemWjgkxWWrmNBlVKkeoOfT1rhv7c+G8Oj2X9q+NrzUb9t6zzSahdzbz8mBsVcAKQcMMZyc57dFrH7O3wghjDRy+KnmwSR9stwoPYcwk1wl98EfClvdObK21Ca3VR5K314GJbdzuKRrxj0rrp06TW34I8ytjK19/wAWe8eH/HGl+JtL0qbw3Zr4g1KfVzaC5kgkjWcZG4K2RyAT145HHeug8d/E7WPCupXVtd+HpobGKZlaeSXZJKmCSiDa4zjB+UZG72ryn4U6dqHg/SI7WC/itI4bs3MCRxgtCTtJ2swJxkcdx616dN42vbpNk13LOOo3OzZJ69a2jltWrLmitDP+2adKHLJ6nlcPiD/RdW1WLxHHo9/qSq0dhcOZQwyRtL4YKpBC7VbpjOK5TU/g62gR2cA8babaySkOsVu05EbkH5dxRVLZGM7sDn8fTZtJ0mORJYdAskkXlW+zICpHQjjrT/MlunXzbG2l2tuAkjDYYd+e/PWvRhltZaKSR5VXOKUrtxbZu6R8M9TisbCe91a1GqQw7ft0Kv5wkAIRz2JxjPOTzWhp/wAP4ZLprnxHqh8T3ijEL3aHEQ5OACT6+tZLapqcgCmUxKOykAfpTN08mWkuJGPrvJr0aeX04avc8qtmdWqrLRHaWdjpvh5JBY2sVskhy+zCgn3qlfaurrxLGpHZJh/hXKNGZvlDOzeuDTo7No8rsb8a9KFJRVjx5ylJ3ZfudSY5/eZJ5zkkVWXUJeWMhP06U3yQVxnJxUBXa21RyfWt1EysWPt0rcmTj8KbJK8nLSHbUcdvL5YKp/n86kjjlVtrjaQO1VYRHyrAksRUnzOMMv60/wAqRhlQx7Y24pGikhXqPqauwrEbRpGCcKvvUUcKyY+dQCeCo61NJbSNGCpDENjHHpnkZzjHemQWdx99m8se54FVYRHJp7qxbeSew5pn2OLyWMjtu+n/ANerLQmXaBcebn24FVprNDKN8+0n+HgmjlKuMa0jwMdD/EeKa1uEYhWGBTpII4csHJGer/8A1sVBi1mJLsBt7nGDxVJDGuI1b5pI1BPZhSlVkyVZTnrSvHZryoA44H+FQNdwpv2Rbf8Ad5z+VaILkixr5ZBk59kqncR7jvR2yvB5qGS7urpXESNCAeGVeeP0rNvLSSR1U+dK3dpCePoM/wAqdmIuteRplAJZCOf3dRBmmAEduxbPO51B/nVLE0cioI5So456flW1p9oWKEQYHrnHNWgIVsbtVCpbpnH3Q4/xqyNIv7hQDErA87d4ratbZI8714z1FblgsEcOREwz1Yn8ePzpt2BHHweBtY1aTybezWSVuiBtx/ICvT9D/ZN1y50dJptY0+G+fkWKDeUX/aYHAPsAenX07j4L+NtF0PWJra/T7PFdJtN61wUSMKCSGXo3T6g9K9ft/il4LsSxTVIWxjLASMT7YrzK9apGXLBHfRowlHmkz5s/4ZR8UQuRFe283POxWb+n+cVKf2UvFKjmVQ2fupGwx/jX0ddfHzwza5S2aeZ+CuyJhn1OSKzNQ/aI0ld6Ja3TKp5fBI/Q1lGtiX9k1dKiup4C/wCzD4jhxvl28gbghxz77v6VQn/Zr1oR5MiyHuGGM89vmr6Ak+PFi1vxpjsWOFG/Gfc81kTfHaaFykWjWSnH3prnO38dtdEZ130MZQorqeDP+zBqbysv2Z177ty4B+mDWfefs26lYqHktnVc/KFU8/kBXuGofGjVL2Ni00Nso+99n4x+eM1kXnxamh8tm1SaYgfdkYn+RrXlqy3MJSpo8Z0b4D6rqt1JbQJJbNGjMZLsmCLj/bYjJ9hz/OsXVvhzqGkR7pbO5CZwDtJBBOMjnpmvdl+LMV1y9+yOemIuB+Z/xrIvPiZpksb/AGi5WYKCT8oXPuatU6q15jFypv7J4PN4YuLNHuGR44chfmhKj8OKrx6HNuwlvkL1BUq38q7/AFz4jaFDueCOSWRuCMYz+Jrj9S8cGQuY7SLDHjB3yYrsg5LdnLOMXsiGHRZ0U7bZojn0BP55pjaLfJliX+hH+ApV8U3k0e6KJhGONzAKevpUMniS7ky+8RkdPlz9OoP6V0qRyumhlxpcsezPzZ5JGT+FRLCYWOUII7MT/WoLq4lvGDy3bOc48tRtAp1uqW7Mv3z1xjp+NHM2R7NHhEGjeVppYOryqMLJGOSp9ieOtNh069t2JJxHjcqsfn6cHH+etakeoR2NmZXdWdhtTcxYk4+X8auWUxuVP2kMhx8jMQC5PUAd/wCVfivtGj77QxpmWHS7iTyJHuHwHETkOx/P61lWM0kxk8y2miRW585cgD2LHr1HHYCurNirSOYjDIq/eUhQ3cc+prk9VhMjeQkchlVvmkb5QQR2+YDIA6dKuDUjN3JY0SFjNbW88245WU4CA+mT0/Knf2j5dsz3UkeMhedwVSccfKPeuf1RdQtoltY43jRjuG5tz9uCe30qjaabq2oSYkimdZW8sl2AIIB5OegHrXQqatdsEdlo+r6Te73FjELiAmQyYAB54+Y89fxq9HeG6m3xRRTbU+cL0bgdRj1+prDtvDs+n6PcWyXlvH9oIG6YAED0Bz6Z7VPHDcaXbxwwPFFF0BDb847s2MYrnlGMruLKR0f9qQxMIpBiRvvbVGP85qhILS8mdXR1nQlgGyOM9cA8/Sudkkvre5keYBXC5Ow8Edj1z1qw2qajJZlxCXCjPmEAKcZ4IPXpU+ytsxmzPY2s0f8Ao93NC7k/NnIKj07dvWsPUNbisRHCSJJ+7oCSv4Gr39myfZ/OErW75DLGoBVWzkjHUD6VzOuWd1pNxHPIuQxYpNt4Y8Z/Imt6UU3ZsdjSj8WXENwmLcPtOWD5wR9BV1fEO7UoLma3UWis2GbLADnHAII7Vw8l/cXT/Od3rgYzzXsXwXh0S1muU8VRzLBLEEtfLSN9jbgc/MGIPGOF6HqK3nThFahGNzMi8aBmVrUZVCCxdNxUHjJ68c//AFqbqXiZdqGK5kkQjkeWFByMEEcfl3zWz4q1KaG81DRbCXKJKd0i8IwXAxwcZ4x06fpzi+HXF1GlxFt8w5T5g2Fx1OPp06iueNOjuXyodpGt3VxIArxRK5w0ecduCe4/Curltm1OFbS9vpYnzkyRuZEDAHA5PIxtHt2rK0zw9/ZsUouYI2JGUjjOPNAP3s9+ag1y6W1SC4hK2FxGR/orOWLr6jjp6g0m483uF7K6O/8AC3w50LXtRimufEUmnC5j8lE+zFt+V2n5iQAe+K6DV/hF4M8MXK6U+qyarcXCrcJIsigoRuHC5GTg8DPP4V5l4dvLjRtSK2yQzTFAf3sXmlScc4B4I6fjU+v6tq3iTUIA0Ecd7ZsVby1EP7s/xEk444A7c1Mp1NkzoTXLtqX/ABBpNjpjLcaa0ixQsFJvFTJU5UqQCc8D/wDVWNd6fZaHcQNbRvNFNIA7RnBRMjKgnOD8wGazl167sY3C3axsxIMK/MpHTO7BX8auQwmGXSpL8SM7XCo8E0YjKb+xO7njbyQOvtWVpdTK13oFva2drq32pAzQ72CLdcxx55G4gZb/AL5FXNLtZbK9+13Vzp93Bu/1g3/MD12ggAH2OKsppNxeazcWcsEOB8jJbsZkVRwCWUHPbnpzU48C6xc3U0d9FGtnbr5dsFKRq23hWbBUkkd+p65raEHM3UPI7fwpb+G/HV1JaW0H2a/gyzx3KDymycLtTnOPUnHI9a7P9oT4b6NpPg3wzqen21vpNzbacs19HbQ+XFcZ+5JtUAb+c9MDp2rkPgXpdt4Y8Zate34a3s4QEQZaTfkE5B5BHB685Ne5+P77RfGHhfT4kSa9iliZNsw+RlVhleewPauhRpwvzbHXGjKpCyWrPi6a3sbW2ivsLIs6BfungnqKbpus/YQIYoHlVmOfN3bMe/T5eua7n4o6He6FfLb20aR2sivcRwRoAsQB2jgcV0/wd8Kx3WlyX99ax3UzPtBmTcMcZOP89K4ZP3eZmEcDVlU5F0Oa8VaTqPiLw1b36xRRpv2vdW7Lsj4Utlc7guGGewOMHrXJWviS603w/b2cVsJIvNY5Vgxc5HbsfQ+2B0r6Tu/D1lbq+3SLJWIZX/0JeARjByPpkUun+GdHl+caHZoAfuJZLtXAB644FZwqRSs0en/Zs3rzHiHguQmELeW8j3dwFk+zqPLHTgnHOevHsDVnWtFuZrraUeKIOJFSUfeOMAZIxX0hDb6bJjyNItix+Xasar83PTjOaBb218qA6fHcFMlI5IgxGOT+HB/Coc9bo2/s3S1zwPSdON9dxpPYLaPIhQ3YUgHaAAevuB1ApPDfwm1N9c1BdKFrrLtArRXCXKwqeSsiA5A3gHB2nHOc19GaJ4Z8MwvcG98P/a7WcjzbaSZ3gGGByFYnac49u2K7qyh8AQWFqtp4c07TSj5Cy2RwBnLcop+u5uOBzWftXFOxtTy9Kzkz5c8N/D3xV4f1S6VrExtaLG0yW9zFGMnODvLgZ25PBJzg+lczafD/AMV3FxfLZ+FiqX2ZY475CVU5PKtncw4BGB1bPpX6AWfhXQtb1X+3luvtF7sCedGyt8uMAfKMHjjOM4xzxVvw74fsNN06HT5ft7RW7ssRnnZi65J3ZX6ng88c1KxEY621On6jFtXex8VaX+zf4w8TaXHNPdWFjYTFf3U6v5kUmzDEqqFgCR0J9DXuCfAnwr4kstIuvFGoxG6s4CslvaoFUSnbkg7eQNpHIOc9q93k8P6Hbv8AvbJmJ53MzN+HWs3+1PDtnrk2mC3igWK2S484puV9zMpXJHUbQev8VL6xOXwm8MLTpu9jhE+HHw905VZbC5vXzkMQc5HvkYoufC/h6OMjS/C88DdC0cuwuDkFWGCCPY101/8AFjwzpF5LbmBEljdUiZtq+aSpPGOf4W/KuQ1L9orT7o+VbSw2xZFkUNwWU7uQSefun9PWmpVJdzaMINXSI9U+Htnqmm/atSW/tG3gG3jlxHtIOB8qg8YxVTw34B8PTzMiaQyNywknDuDj/aJx+tYOr/G6KTZCNYt1uJT8kEcyl2+ig5rnbrxxc3TMHuHfHTqf611U6NWo7I4a2JoUldnsUmi6PpsOzZZWpx96NVDf41Wj1vQtPZt1++eMhRXit34glnj++w/HFYF9qE03Ru/U13rLZveR5Us4px+CJ9J/8LQ8O6ZhkjkuSP7zcH8M1n3/AMfLQOog08Aj5VBPAFfOkLTbhlmOelXI2dv4s+vNdlPKqf23c82rndZ/Akj2PVfjdqF3HJHHbwqrjBXYP8K46XxxeSKQI4Y+f4EC1zUaGTB3Aj60m0LgAbj7V3Ry6hHZHnzzPE1N5GpeeKr6XG6UHjjiqDaxczN+8lLfyqsyOecM30FMjt52wVicj2UniuiOEpRZxyxVaWjbG3ERml3M2fXFL9jj2gnDCrKabccM1tNt6H92f8Kl/s+WGHzZLWSOMn77oQv4ZrtjRp6HLKpUs2V7VVjPyjINTMyqcbmB9uaPLB4NL5O3kDA7c13KNtDgk7sVYof4gzn3Y08TQKwVYiCOvGahbc3LYHuKYsbr0IPGeBVJEXLhuI1c7Ivn9elSxzMvzAAH3yazHjm3ZLMuOgA/wqT/AFaqS7H61Vh3NGS/m4BYnHoMVGt0jDLZJ7ZbOKoGYNJtbcgxz61Ys7qyjZjPFI/o3mgf0q9At0LD31vHINqHcf4iCwqNdchgfc6hR67VAB+pNSXHiLSYlYLBBCc43Mwb9T0rBvb7R7hmDvbl2+YbkwPX0xQtRyjbY27jxFGsQ+YsO20jn6YzUaeI/MBC2TSHAyZD/wDXFc62s2q/Kt3AkacZzmoJNYUriKYy7ucg4H5Zq9CeU6K6126nb5UihXHG0D+uag+2TMoEszyZ9zx+AArn4dbT5jJJk4wOeM+9NXVg8jbbpQT8p3EtgHuAKvQnlZuzXskb4R3jPXgcH9afLJu+aVwH9GBY/hxXLvrEUmEe8yByzL6Uk97YpHme4V0U8fN1/DNWrE8ptSXQuJCrXTDGTtztB/CoDqlnajab8AHskZJFYi32jowfy1BzyhkAx74qT/hILKHgRRMPVUb889Kd0OxrLrmn7R+8uG/7YSNu69D0qG48SQQ4SG3u856uiAH8Say28TFo1eO38yNeuUwPz3VGviqTKKloik85VFyB9ef51XyFdF9fFF38qx6cGBON0kobn6AGqkmqateSFUMaL/0ziJP5sf6U/wDtZp28yR2xjJjLD+gqf+34NoEe2ZF/uKcAflU3GQ2f9qQKW8t1JOQzSKOfcAc1cWHUXXzDIC/+wnXrmqdz4maNgsLRg98qTkevNQR+J3gUqJMuegRAfx5GKsi5rCG9kZVePaegkBIP49a0LNL+TJMzKuMA7MAVzK+IJuHWe4JH96MBR+I/wqL+13VVDPI5I67+R+J5qkn2E5Lud2t40ITzbp32jAG5QB+QqZvE0MKE+cZW79TivNl1e5VgBDMTyATMwz+lU5NXvZJflhC552kl8+9PlfYlVI9z1X/hMjlWVF4+VWJAp7eMthwJ7cydCykkevOTg/nXkkk19Ku5UZHzjKoBx9MU4SahtyTuHVgAeP6UKL7A6sV1PWpfHMscaAPGoblsOOfwOaqN40jgLL9rgjbH8b57V5kI7nzg7vu7KcFsf4VN9gCorkhFB5+TqfxquR9iPbR7noC+NI+A18kjEnJVCf8AIqlc+OvvNEJNqg4yoAwO9cvHDJhNrIRjK4HHPbpTJbd5GIaRVwed7YrVQZi60Tffx3LINoXe2OmSf8Kx5vFGoXMpIXy16bM8H16ioVtdqjDHC/8APM8Y+uKdIpjIBUAkcsZMkVXszN4jpYJNXmm48oOgPPyjH4nFV2a6uHJkZgmOQf8AOKmYGYFQ2U6hQAPzNQTY4UwqTjjeRx+tHIR7djEtTuQhFwOvGTV8Wp8tgkaouOOAKLVJZY/3KBQByAh6+9WFs5WU4kkZvRiy/wA8VSgiHWkVorX93hySOmOcVKdPSKHgg+ip/wDXoZUi+7EGlI6r8x/z+NT27PIQXTavTLEZ/SrUUZurIr/Z5I13RjgHpnr+lWhbuYszy+WOuFxmo7i4k+7HCCV4DMSQagb7RnLyBD0K8igjmvueDPbXYuJlEqx2yBfLiTA2gcEgHFPi1ZrS6himCkSZYScZDfdzn6il1ZpLeSJr+xW1gmTfFKpDA45IPPB/2c9CPUVyF0HfZNG26DeQGXjnr0r8ZhFSWp+jWPQW1iC1kRVsNojQzyyeYGOwEAE9ATnnHvWQ+tW2p6sphg+0JIvCSRgE9z37fXt2qqu/VIYrKwiZpiA0/wAw2hRhVBz0A6k571Z2aXa7LO3kY3KNiS6dc/MP7gB4qXCMRNFm7uDcQS25tpojJwRBGMEAZxknKjtx2rGmj1FGjjs7VbIE7QzNlVGM59a6J4beNmuJI578ocSNEy+aRnkBd3Xg8dfzrB17XYW0mU/2RdW4OAkkm5AecgngjnngH0rKEm3axKRVktbpQWmFxePjDSIVIx67cZA/KmjWIWBijTyJ243k7FXuc8gZ/wDrVzD65cythh5UG4FkgOxjj/a5Pf3quxnjjDuW+bnLZJ5969BUu5djtl8Ro1uI5cGYncCCFC/pz3603UtSO1ZrG4lEjAJIqlfKzgnrmuIhkkZiFPJ68/jXW6XGNaaGO5eNUhQopjCxs/ORn1PPXBP1qZQUdRrc3vCeoWM11BHrbXXlMQSyFQo7DkjOM+hr3nR/hj4eurBV1PR4dWJw0DXFxMSmRyNocL+nc+1eFfarDR7pB9nEsICuY1Zlyyn7pJwR9ea9B0/4ratdRxR6Z4dZIkXaEjuLiQ/iQQTXJJSl70dD38DKlFXqR/A9Rj8F+GdBtZJLTwrokUgGEc2SzPntgvmvL/jDqU0dnBbywxx3VsyndHbhPl/u7gPeptQ8XeJ7GSO+1PT5rdJgTDayI8a7f+B5JHB59q4GTX72PUy12POsJ12XFu+WRlPUqOOR2IxyKyhTm5czHjKyqLkgrIba6hBdAJcSSBmBcrH94889uvX8q7/SbHRG0meJpri2nnTdD57KzIwBIUkqOGyeMHqOa2fA3iD4J+EXtr+bwv4h1nVoWWQSag0TR7+pITzAuM9AQa3PF3ifSvi54lsZNN0O/SxeXzbprtY0kTEe1RD5fAACfxE54qqkOY4I4d8vdngen39xPrqW8kj4t0bMh6Io/i+nT9K6q21DS2urW4lhmurq3fK3d4PMXyx1+VhjGfbiul8TeAYbe5ktr2W4S4mlU/arK3jVjydoYFh8o68d8V3ujfAW609pYX1s3cLph0uLJdx/HdwMdqUmrFxwtWKTa0POptJ0GCzhuBPGNXjbyrhbb/V+WVBD/XBwT3INYHiq/wBMsdNgigurq/admBhmlIUIOQNvb5hnPsK9U8b/AAL1OGzWTQb5JL53CSRzKEQRgE5zzzyPzrh7f9m/x1Neee9xZ70jJZY7hgzqRyoITGTVRjCTUpM0nCaVowOV0O807WLOGO5EVpKkgKSQRfOTjklQNp6deDxn6ug0hX/0zVHe3VZWeGLzFYyBWAJOCSpGeMjnJx0rS0n4H+I7nUja3fh/VIkhDSCSJI4238AJvc7WGcHkjjOPfrdO+E3jDT9JZdS0BLuK6uN0c1xdRs0LbcDzDu2Beck9DwOappR1iyFRqSjqjD0eSKz1R7kxyGGRB5Dqr5IyQSDjJHqenNag1+40/VI4ZEtY7a5TEM80oYKd3UgHrjOM+teyeAPgDB4y8LrZasjS6hEuzzI762ZQob7qfK+wcdlGfWvTvCPw38NeBdHtfFU922g2Ult5CWlz50ywOnmPJnMgzkIegA+XI61hPE6eZ6NPAzkleR8knWfF2uXM1no8TwKwKwiaydWuG6FUPzKfbmvqb4F+DfE9v4b0ux8QeGHW4gLOZr6Bty7mywHGMdMc9ua+idEk02bSLWaCS3u7aRA8c0YyjA91yT/OtI6lF0BrmrYyVRctrHrUMEqL5r3OOs/A9xBqP2oadpuFDCMOC3UHAweAPpUuheEtT0a++0Q2ulwYVsCPeeSCB+tdS2rRL3/Wo5NajXjcoPbJrj9q+53ezXY4XXPh3q2vYS6bTYY2bLzRIxlwOcAn3rEX4OzRzeZLdW4UH+GIbmGeB04+tel3XiSCFTl1yO2azrvxXB5ZEbhHxw23P86pVWP2Zxlx8N7SHYz2d5Kc/ejKuR+marv4V0W1UGa01JQo2qdmAMnp1FbsnjAwSM8moQYA+6ef5GqF38S7dfkZ1mPXMcQX+ZPFUpSfQdkupzmpW3hOxuP9LtdSiKjG1oWwww3I56+/tXPHxF4LWRbf7dqVuiAbpJIztCgdM7u4710mp/Ea3kYIlpH5i/Mu5gCM98DFed+KHTxI6+fa2pC7tuY8sM4J+YnOOOlbwpzk9jCdSEFudDaeM/A3hmTz7TUm88MXAXf5gJHH8fP/ANerMP7REsMiwafZDWEU7XeZ2SQHIz69Mjv/ADry6+8K2d8VNw88205UNM52tjqMng479RWhpWm22ltmHzV5JB8xs5JB659h9Pxrq+pyktjhljlF6HXa/wDGK++0C5i0y6XzSGW2N9KwyT/CoVh+eAMZ9cZ9xrmu3+6aW1jF28QZd10GXbjPXjjpWEYrOaGFkjeSNVAj+c4C5JwOeBkn8zT5mRV5jVOAMM/btW8MFNbHLPME9zH1xf7eu7OPUbeLzlfePs92Y3QjjOQOCM461nN4L8MzQzNeaLHe3CuVzLqLnt0Y5HOe5rQvbyBGYgIzdcjmsm4vJ77ylVdqRghY0jRByepIAJPuTXoRwNV2tKx50swpK/u3Ldhp3gzwvfMU8F29tdRna851Anb/AHsbQSQBjgkZzU+qeNLCCMGDQrKOBicXH2ojOCeApB5x6npWT9mlbHmvtHbc2fypDa2ic7Fkcd25rqjgKv8AOccsxpWt7NGnZ+ONPhneKWxsplMbBXMuV3DvwgPtz7n2qWP4hWjXE5ttP0m2RSI9s26TIIzkHAzznnH/ANfCubVbhQFjVfZVAzVX+zQOfLz9BjFdCy2clrUZz/2pCO1NfgddpHxGsrXUoRPbWdxGTlo/sx2dOueo+mKu3fxG0sW7PDGkLLuxDHb5yQBtG7I4z/I1xQsEjw4j/HFSfYVLYJH40v7Kb3qMazhR2po9L0f4wW1ras0b2xcDAWbTmJIGD2PU8jn0zU5+N0s8ko8+GNHbgf2ccwjOeCSR+eeBXm0cEUeAcEDjGalZbdWYFV3f7R6Cl/Y8b/Gy/wC2ZdII9Cb4wf2o7GbU/siDjy47ADI74waz7j4pQswP9q30qwqqJ5cDAyLu3E8nPOBnkcdK4W6uLRVALLnOMqc1BHqEG4h9gK8DbzT/ALFj/OwWdVF9lHpV58VlaPMeo6nMd4wjW8YVR2OCTnA4wf8A69cp4i8TW99dWUls9/f3SMUX7UiRRkFgDu2nP3cn64rmbvXrWGNgsvzegQjmqy64m7PkS4X7rSNj9M1dPKI05qak9DOrnE61NwcdzrHvvLIBkhyOfmP+FV5NeEcpCxljjgEYBrk5b+eVTthYH88VLHqFwjIBarkclsEda+j1PmeVHX6frjmWJ3si0WRvXdjcM8gEA471em8VRSW3lnQlinZMNMl2+FfPUAjkYHT3PtXGi8vUZg0x2/7K4x+VOXUJ9jRsyMmOW3Af0P8AOs50PaNNtr0djohU9mmlFO/dHRTa073AeJSkXdGIJx2GcVQvNauI0LRxwJg5y0hJxz6Dr0rDa+Mke95oo+fl2nI/HB5NQzNFuLxy7ifm3EHn2xVyoxfV/eJVLfZX3Gl/bNzcKHaYL8mGCKzc55IYt0qtNqCuo8ppUGcFsVQF38x2sQoP3dnH9agaeXaP3hjXoPlzj8zWtOEYKyMpzci4yxSvmS5mcA4KIg4P6U2S000yF2+0Hcfu7VGPxqFbV/LkLM3POHIXP4ClW7jhULgt6lXzgjsP/wBddMUuiOWUW95FmK10j5R5Mj8k5LcD9adcR6O0e7Doem1mz07iqsmrwLGqeW+W6Fz1PtiomQXO75VU9AWwfr61rFX3RzS937RIsWiyb90YZV4HmoTn8agex02ZViRFRRzuViB9MdPx60SRttChMlRx2pQx2qDIqEnPAHNbKK7HLKo+5X/sVZpMQNbrFnb8r9D75pG0GW3z5youDjfG+4j04FXlgOA27KZyQwzT5bVnjBQhx34HNVyox55EbafBY2/m+TIfl54A3HoOh4ptqtpMxEyBU2cp05/OkaNzEOCUY4zu/pR9hd5lCSR59cimK8maFu+kw/KFbC9ODj+VJJJpfmDy4mLMc/KQFwPYGqz2rRNlsZU56k5+tOErs2Au1WHDYAGKaFdol8yzUgw2+x+u4rzj61HcXdu2B9m/2tvXJ7nmoGkEb/Phl46k8VO8Ub4wcE/w+1OwudjRqUMyoiWkKkdWc5B/SnpI+xD5MKp12omajkCKzR4Hm5GNq4OM9zUkC/NmPc2OM4zTJ5rkUkZdmMgAf06D8+9RxwzKwwq4PHHA56461K08zTENwPZRyKtSXAjVj5gXn+EE9vYUxXZCV67TjtkjIo2vJhGRWUnngn8ab9uUyHeGPGcqNtNF4OSDhscKzDP8+Kokn/491f5WYnj2A7VXXYMCOD5iDyBinxlLlsEhCeuc1baNTlVO04wBz/PFBJQ+zTHqxhbr1yP/AK9SqkjRnL7uxG0YIq40SRwszHgdS9NUxNwLpVz1Ukc0BcriMgbNoHtnApywshO0KPZAAf5VL5aiQrvRwBncRj8DT1kijAYDG4/eRC348Ux3KrLuYfIxPuMn9RTtrRqoIwG46c05/wB8wJKg8Z+Ukkfj0qZY3kjGZPlHHzDGKYr3IltwsZDMx/6aE9PalWREwqIpGOHxn61HJavJIefMKcfMMflng0828nl5YHd2CFTj3oAGuGnYYUyYPsefWpc7YSVCICPq2PTmqvkHaXmd1Xbgbcc/p/Kp0IKkLyOmDyaV0OzG+c0wDbWHsvAp+5fOQCHyQeCMdabMsqJnYCc9yc/ypvnTsFUugbsOnH40OSQcknsi0yqzYfkYz06UbYjwCrt3A5xQZH27T5f90/MMfjUct5awRhS2zufmH+TUucUONGctkfL03ixLrfBNE6xyDDEHdGT6lT/jUEcN1daeXtYC9sjlUbGEZ++0nqenvXSDwDY6lg/2pNOeQCAv6jnHTvXQ+JNJstM0q1Fv9otbXTwrJIoGTJt5y556+2PT1r8cVandRifo+55lp2qXUVuokl8u167N2A31xyfxou3h1ZjcWi3b3mS0yKu5OvUYP6e1Qx6W91NNJ50Eenlz87yjOM8D5QTn8K2rK8s9IWS1iv4wpbBxGw3D3xz+FbTdtUhGLb69caVeFQu7jYy3EW7P1Br0L4a3ereKPE62kKXWpLNFIfsdgh3cDrtAPHQ9OPasLUPDcWtxCS0K+bj5SDtDnI68HHf8fTvzKw6xps08VvJLYysjRM0M20sp+8pKnofSs7QqrTcuFm72PZvHXwi0jwn/AGVNqV1b3Opak4SMGeOOOLCg7pxGW2qCwB6E9s4Nc748/Z81DwP4Nk8QX2saZcRfJm10+5jmZWZyoU7XOOOc8j3rzW18P3c+n3F2LqGWWNxF9nDM0sjH+6Mfz/WiHRZ2g3Sq0e4ZKtkEZFbRj0Utjo5oSuuU39D0jwpdaWZb/UpdM1COBWjgRROtyxJyN2V8rjHB3f0r0OPT/AOmppuqaJcXeoieZI3sLgRrKgySfmbaOoxnI4Oc15HbaJJOPLt085xzjjJxyfxre0uxvtFZLprW1VY3YBrkxSxkYPVTn07+3rV1OR6X1IpyjGWqPt3wP4XTVNHs9T03ww9nFPHlMwxqwHT7wODnA7812NvpOqx3kWn/ANhXj31xIIoF+1QxKzFcr948knjANfGNl+0548gs7bS4NRtbW1WPZF5dmkYRACAFVQF4+leqfC/Ufi742/s++tQ2vaRDPt8sBUXjPDcAbSTkjvXlyo1I6zaSPfWKpuLVKDbOs+KugXOqahFBq9i1pc2FquyNp4nSQuzE7djNuPHbsQeOM+SXPgqebWtHgtdJlvooZYhOsds8jFQwzuGOnJzmvsbUPghqmvRQzRWdnoF60arPLZzFBIQOmAOgPPr71T0X9nXxNpVw9z/wksdjLzia2Dl8epORXNLEcrtF6ChTqVUpTp2fyPLdG0Wz0xi8GhLA0bYVvISDd3xzjpnr0rsdH1TTtas/PkXypIWeNRKhDYyQcDHTIP8Ak16rpHw21W3jDXWsDxCMqQL+MFQR2yQc/wD1q9D0e3bR7GS2TS7KFJo/Ll+zxpjHscDpWCqtvU9RUVy6I+U9e8C6Z408RacbHWbTyo872aJ97HI42kDgEEcnH516npnw51++1G5I0m4itwCpuJo9i/cxkc8jiuivPhD4Uk1Wz1BBNaCBpDIkchYylj8w353DPfH6V3pmjvtD/s6G41A2GB8lvI0THqOJBhsc9M1aqJ7mkoLkUY9DxLVNBa31SW3UfaVCr++GMcfIR69VNUL2O301XM5VG7Ic5PavXn8OaRok0dymjxJIxJeed3eTkkkH15z3xzU/2fTrlld9ESd2HEvkBFCjtkmo9oT7JHgi3lis4TzUVsYO4Nx+AFOuLqCHeDNHGiYJbzdqn35xXs1xoNtPOrJpenJt6EReYQc/gPSmaj4L0K8ii821jjIHzQRjywT1H3WFV7UfsUeNQ6hZ3W1otStZB7XS5H61JrPiNLe0MF5qam0jYmOGScHHBHC59CfwJru9R+H/AIPk81H0qNhIu2Ty7qXke5V/euQ1jwr4ftQY49RvrSJeQDebgvt8wJ/OhVFJj9nZbmbB4oudLhB0+/l8plyBBKWVQeeAOKbJ8QtRuUUfbLl3PTLFP54rFk8K2dzdZ0zUdYldMny0mV0I74+UYzyc5rl7fwHrd/cSWs17JHM5823YFU2r33biQf8AeyP61qkn0OaVTk0ud5b+JPEDSJOt9JFCpBPmXAYYzzwGPPFXofiJLqA8yO6WVFONynvXkcPhqS2WSK51OS5JfLMr8ehC8ng/jVyxvLTSbX7NG+OcnqSfqTXdRwvtJax0OCrmKpR92Wp6fceNLhkOLgjP93isifxHLI2WnZvq1cDNrw52Ek5xmqUmryNnrj6160cBFbI82WaVJbs9D1KZNHtf313Ar3DFsW9yruCe5APFYVnqlpZyvIjyO7DBZ5OfvMfyyx/T0FcfNfb+w4qlJKW+baua7IYKFveOOeZVL+6z0efxpaMS/wBlt/NKBfOVfnwO2c1n3HjJWfdHCAdoTjvgk5+vP6D0rho7htucAkVN9sOADjHtXTHB010OSWPrS3kb914ovJMhCVBPZRUEmq3zMMzt+dZsc6svXn2pTcBVA37cV0exitkc7xE5byL0EjgbBIwUdFzUqld/7xjs9Aay2mC/MJcnHOTio2utuDuyO/fNaeyJ9r5m6r28eDHGN3vRJMHYYYD61gtcrt4kKt1wKjkunUZBJGPWtI0SXXSN7YjHmQNUMmyHgAk/lWD9vkXoCRnr1pzajKeeSB7V0Ros5J4hWNZrhwp5x3yelVptSeHkycH8apHUjtJaPcRyO1UbiR7ojpjGQOuK3VI43iDXbUByXnAGONvNRm6WTIdl2kdmrG3Pz82ccelKhO3LuG9M8mq9j5ke3Nf7Yu9lC7lHoBwKf9sXy1I53HnPNY6q0jg72y3p6VN5QVM5IPIwT+lV7JC9u+hfOoRH5dpbsegqjNdESq8UIIbj5pOvrxiq0vzwnIAPbHB//VTfl+UgfPt7N0/lWioxI+szHzXGclYuvpkEH/CovOuPMVmiXrwx/wAaWRl8s7iXLdWJ46U63mhYj7rlhxgcZq1TiS8RPuPW5uS7KCiY6kPznoKQXV1GuHYZ6k5I7+1NbLzMDHwvQN/h6Uu9VdSwGFbk7cDoav2cSPbz7jmaSSMglhgce/tTQnl4O0gAAAYFSq+VOHAB53Mp5/lTldFO551Yk8cY5quSK6Cdab6jfm8zKEDeeecYH0xTZJJuSJdxycLsJqXO5shyXbqyjgfhTzJIqjDvsJwNi5/HpT5UT7SXcpx2kk20+ZNk/MQxCg/rU0dq00xCoCudp3yf/WqZmVHJZndcfeYDFOij3O0ibVx0LEirsieeXci+zeXlDtHXHzNmp4reFc9DKem1cUBo8/OyZZegPIP0qS3jIIwREPdwv9eapaGfM3uRtGVxlXV1HGO30pgJZQrx/PjIXzDk1fWNd5Z5YsL1VDuOPrg064aeHDi2iZAMYLDI/KmTqVYbXEOWiLP7jin/AGZgoH2bZxyFXJ/Sk/tKSbKi2k24wThsfXgetMW8KZ86d3GcHGcfzxTuTqxjeW0YLE5J6FckY6U+O1faPKUsvcjj86WG4C+ZkCP+IAOAfp1NJBNyXDs64zyMD6ZougtYj8m5kkKsUi25wu/J6dOh/Q96lJuVAAGE2/eHH8qJrgBAyW0ztx/Hj+VRqzXCh3t2RgSBhv8A61LmijRRnLZEcivtPyqQOu4f/XpyzFoCQuc8cCrBO5TkPGqnJ5U5/Wo2hju3UShvlyQEcbcemO1L2kSvY1OxXt4Q0g8xwoPAjLck1ZaLaOFw3Y57VJHDb2e0xyCCP7vABf8AnUDzWrfN5ssqjqdpwPTof6Ue0j3J9hPaxWe3kB37wWJx1bp7c1NJI8cXzOpHXnj9akE9oWysTNJnBKAIR+PB/WppFtpmQfY3aXj74Bx+PNL2sQ+rVOxnrchpFCTKpcdcnNWlh/cu7yGUN8x2qalezePcTbyxbTkGOJmAz+GKalqJNwe5MbAYww/oKaqRD6vMrzLaKyvIZGU8ANwPyNRR3FmsK7QWOSOAMj07irq2MMZbbKskwGW2rj9cGnS2cJZSIZHf/aAxVe0RPsJdjNa9tYYRjcSD0RaT7YilZmQAdBySfyq4uklpCSqoPTaBVsaUiwghkAz90/5FL2i7h9XbML7U/HleWiZ4Cnr9amW5nEZCHcx+8qrjr9K3I7K3VS3msobqqAt2+lV5FttwP2S4mJ6jaMGp9qjVYXuZirdsq8M4/uu4z/OlY3bt5RCgEdApYj8RWr9nVnIGntGcf8tpGAqZYYyxZ7WMScfMpLHP40vbF/V4mdDp0+0iSeOMKM5DD+tSf2bLNG+Z1c5wGVgSPyrQmuIEZQ6KhC53AZP5AVNayEqD5byA9WYcVDqN9TaNKEehlLZzRKI0cNz95n4qRbB1Xc0gzjkhw31xV+SZWmchIkPT5lBJ/GmSMjMC5zgEmp5jflj2KUemp5hk85hkcuwyB7dsU+TTppt3lXse5ujOv+AqO6vF3Fkm8sdPuZB/SorW8tIw26SXcf7wwP50uYdiaPR9QjaTM0MhPVmH6cnNO/sl2VTIy49Vkwfw9KibUkiG+ONpR6eWTTlvPOhysLpns4I4+gzT5hFk2iRhAqsO7yMyyY/M5qG5W3aRUwsuRzhUBH47hUKWM0jsEVVz1Pl4z9CTUK6Zb2zGSRED85yeB+tS2KyPLobeO3klDPcXBUK3kZDDcOmAc46scn1xjnNUr7xAdUUJfwwSyso/18asr/Xjr049qyP7c0+8hMkQntLxQUackhXHAKMO/Xtz0qvJ4htLWJYt0ci7tyRYwY2z2Y84PvX5F7OXU+qRk+MNEs1umk0/S5bFt21QiuYrhm5IQnIAUds85rAvITttDEskPmw4k3Ekbgx9vYV6ImqeTCiPAVlJMh8z7qMV69cYwcZqCHXF8wJAipHDkeWOvr6dOtdUKzgrNCbMXwDY+JG8RR6foUkkmoTSLDGtvuZmzk7gVBIXGST6V1nivwlNpPi6z8O2VsbvVI41XUXkuYXjM5BJVH3AKoGB8xBznODxUngv/hIr7xFaXOmW8yXUmYYmhmaJpAeo3KVYpjrzgAV9ZfC/4z/DXwz4TuLQ+GoI9Y09GS6K2CtyMASO/wAzMGY47kc5A4rCpiuV3SPTw0ISj7zseW+C/wBn6yTTUu3muvDdxIjJcRzyxyusgUFdqqcNHk7iSwYYGOvPD694a0Kz1i+g1iWPVbe3BL3ltc+X+7B+VkAyDuHABDYLDPStLxhJc6rqF2dI017nSIbpgkdrmSG4jZsIMqd2QCAVBJzkY+U1gP4ZW51ifTdQsobU2exjBeX0VnPN8nmbQsjBgvOO54xwenMpufv7M56jUn7kbHGa01hDfT/2Fpkn9mEKoSYkyxEYO9iM85Gc47VueEbXw882NT84LPJgyxqsyKo5BVSy7jnjqO9X5PBWlreCKz1aBL1nDS2ckoX7JgbXR2GAW35weOAOnNbOm6Stvolgt3BbtpCSyIbyGJZ2iTA6hdrY3HqSep/HRTjPS5jTXNOzPRfBvwf+EviVUuPEPi1bLU0H7/dIsCOxJ42j7v59693t/EHhL4d6Dp1rYa9d/wBhwJ5FrcW04aGTb23Ag556Hr1561x3wd+EWg+JvDdnLNp6alHJN9lE4kkj81AgYPtyMH5gP/r19R+HvB+leFdFt9OtLWGG0hGFVY8gcc1nUqRXuvX1Pq6NN8qcfd9DwuP9ojwvGzRSeILhQDw3mO3H4E1teDfjnaeMvFlpoOiXMmpRPw084dEVtpYLh1BbO09/6V7BHpuiWMnmGGMytzueMZ9fSrkep2FrGzoERByzBdormlOnayidcYVL3cia0W6jiBuSpI/un/61PmWKRcMJDn64/nVaTXI5VDRMrIeQc5z+VZ768nJLkH6CuW502LbWrodtokcEYHVY1J/LH9anjjvGkAO8p1+ZlUfpk/yrnLrxnHbKS00ac8sTn+Vc7d/EqXfKo8uWMngqdpP1raMJy2RlKcY7s9JuJBEwZpxGVOflCk4/H/Gsi+1i1j5EjuR3kA5/HNeW6h8QLqRjs2xL045P61z+oeKjcczzFs9s8V2QwdSW5x1MdSp9T0y+8cJGHKTfKq87W+UfyFcleeKNT1TTbi9sUWWxRmV7jeCuR94cHBx3ry/xclt4ksRby3V3aKp3B7SdojnGO3X8a81t/A+n6RrFtqJ1bU72e2Yui3E4cZ79R3yfzrtp4B32ueXUzaP2Weua14iurxQr3dy0Q/gifYv+NctPcBdxHy/7TOWP61kTeIJJlx5bKT33f/WrOuLwzHOxsketexTwqjpY8arj5y1uO1PRbO81CS+/tK/tbl02MbO8eIED2UjNc5eeBtJvJVaa51C82cAz3Tvj2GT0rbVTydvP607IXr6V2xw8Ox5ssVUfUmfVGhgEcaj5RgZ61mNdeY2SO/PFTXEsYGCQPaqjXQGcDH4V1Rgo7HLKpJkvm9M5x9KX7RnpyO1QxuJl5yfrT1aJMgsFPXFa2QlNlrVmtYZEW0aSSPYuWkGMt3wKz2vAoICc06aaORRhjUQtUbDBj6ZJq4pJajlPmdx5uzs+7tzxS7jjOzjH0qpcRxxqTvIOenNQeW7Kc8tjoK2iZmpDMnzBmUc/jTZJoiDtYsRwQKz4rZ+4259atLozbwQvP1xxWt0jL3iRFRskLtOc5IpGuD5hwAO2MVKbCZSSu0g85yeaia12hS5XeeozkfrirUombjINwkYtu28cHFNYhmy3mMgHXj88UTQpk5+63Awc1LDBK6LsLYbqAB/hV8yM7MZIC2SQypnjIPTFR+aFBIYYzgc/4Vae1u1UL5TugH97OPwpv2GRv4BGOvarVRdzOSZXaMSxkHO7sMe/rTHjEfV9px/eq2+mtIynaxH1wB9KbHowkdSqqnqAOKv2kerMeSXYz3IRiF25xnNJ9q2AbY2fsMHFai+H/Mz+8jGOoz0xULaQkLczHPbAJxTVWPcOSXYzhdNG27y9vOBu5NPa4Y43bl4wAq1c/s3zGzCpZz64XFTDSbn/AJadOoxzT9pEXKzJ8whQp3Lkfekfb+nenJclQUypBPb0roF0MOp81EVeu5iSPrULaNC3AkDEf3Qoo9tEXs5GG0yKqJv+THRUyfp1pyncqsm7JJCOwJI/pXQro9tbncqAP2Xk/wBaZHpqKu07QM56Ue3RXsXuYrTNGoLSZOMFm4J/KoYXaHBIUnk5JxXRLoqmQHIIUHGF4/M0i6PbSnc0mTj7wXke2aPbDVBvY56S8xG0h2eWwyxDZHH41LHM8kQKQGRD82dhK/nXTWlrplqhRSjv3U84/Wpo2LQKFTCjjAGSRS9sarC33Zy8ck7Fg0bHHG36D6VOsMS/ObViT13KRW7bwSvINsPlryMsAD/KrKWZmzGqtMe5Y8fh/wDqpe2ZosLBbswIbHhipCt6hfmx6Zp0enmaNmYMrDoxUkfzxXQx2/2ZgrvHuYfwMX/oKcY7iaTatuoXoCw6j14o9s+5p9Xp9jm1spIuHlXfj5VHX6cUvk+XyXSNsAdTn2AzXUro7R/Mywsq8kLGP8ak/s9I8HyypboZFC8ewPJo9szOVGmtkc7HtViJY5cnkNu4/KrDGOFMgSF/9tduPyrXktjGwVFAA6Fhj8qb5KtIfMDlyfuqARSdVt7kqKXQx7hVljygIDD7yqOf61R2HdtMOTjgv2FdZbxbY/8AV7ccYXHFMe3hVV8wYyOSDkA1SqSJdNM5pI1kZR5e5s9hgVdXTovl+QkH3GK6CHTYRHujmaQd1den0qtBaQWszMI9sy/MWbLZz6U/aE+zSM+LTbeNWTy1D9Rg0xrJpPmWMLt4woI/GtPzmWRw6JJ6lR8341YsojuACMqnkjBFS6ly1oczLBMrHZbM4PX5wDVm3sJ7hgWjRAP9kH9TXS+RGrKCjfN/e7e9TJaxFcH/AL6wcms3Id7mIdMmkjwrq4/uk8D8ulRp4XtGzuURueTtPJroZVhhjG6Ntg4HNV5LiOHIjjWL0k5LfWjmsFzKbQ9OiVsKxfpkqcGoRp/kKBCqxjkjb0/lWhkS4DyOST97OPx4IqdIkVhuQtxxyfzpczJuYS6e29i8jqGHO75iffmp49GtVULKv2j/AGWGR+lb7WcaxgmRkB42lev50NIsarH8rgdRtquYLmXFpltbsGW0jjGOFUEAfrTJ7ZJMsigN03bRkfTNaGWnYhXMf4Z/nUUu6HCu6ux7sv8A+qi7IKIs0blgWz/eP/1qf9ltF+8Aw9OtXFtRIF2PuPoF7U5bOWEhlVWH95lzj/CnzAUjawvlkTjPQjj+VWBtSIIsAC4428496trDlCkiqNv8S8U+OO3VMBtrdcE8/lRcNTNFj5mdxVfQbRn+dC2CKSRCxPct/wDrrSXaVO7LH1xj8KYYFVWZZBjHSmMozW+2M5jGzHTjFRMsU0bI5Mqfe29vpippoyGLCLeOh7fyqKZZNuYrZUGfvNyfzquYpIpy2sSANHbAdt3pT20t7iH5olIbuzH/AApJGm5Uq+AcdsfhipIbq5gkx83PBDDn9BS5h6laHQ7bbvlBbYcbRzTf7HimYbFO3P8AFk1bkvHRxlmIPbAqCbWZYt3k25UYzliTVcwx9voNvtZlf8vXNOubNUjVP7g+9kfqaxZJJLiMvcBmKkn5eOfXGar/AGiyLbvMEMnRt8ePbrgUcwFyS1uXYPFLGy/3ahaPyQPNiz2ytSqkcipJGouCOFOAP15oSO8kmXd5mzPCRt09BgYo5hnk/h39nLxbrlq0y2Nx5aBI4itrsZnOSQFkZDkcckc5rtdF/YE8fa5qAe+ltNJtGHLSENLx2KhsZPscVyOm/DP4hajqzX8uk6vNchjDJPJaSny228fdXggYxgV7b4f+DXxSh8NJf32qzaNpEUfmzQTXLxzNk5YFQx5J43MQfYV+X1JuKupo++p0actXBnaeB/2JdJ8KzafPea+NSvY22ol1YJJDGcYKgH5T6gNnB6e/tHg/9nrwn4XXdPpGl6jMDlXbTIIwvJPAC8da8G+DOtWWn/EBLSCbVAmoSPBCy3TkFkAYltu0H5c5OO4z619PavdQaRZ3Gq3RuJo4YS+yAszsMZwqryzHoO9eNOTk7t3PZw9Ok480Y2MX4gfETwb8O9PayvbiCwnVMxbLXzlt2IIVio4HOcAkZwa+Km+I0vhlrltPjWCO+EkMl3JtMNxcyTM26JOPLUgRnHYqeua6n43eG/EOpXWqeIZtfLWMDRyXFnqUTEacXYFYmkVjvdQ6nYmevzdBXzFc7LrUkmSOSSSF12TQ2rRxlwAdxJ5yR83bntzmtqcOZXueLjK0+fltZHe+IPD3jO+16HRbOKPRnsLn7MFiv4xD5k5+fc4ODkgAk9AMHpXX/Ffx7qeo3kWr6nfWep6rBCtm72P2e5tvKAKzkFNwYsrk8qjeh+XB4m1+C/jzxV4fTXvOln0V5RG5DxieLzH4cxiQHYXbG7/eOOOd/wAL6fY3Gmx2V3430i1slkeK4sxFHb3EMkUpijcgjJzubLR5ODyDzW791K2pywjNe6uppfBOH4WadFquneILu1nudfiM6NbqJI9KjUMVRpgdquRzkHOcKcV0vxs1jwtBoPhvwNo3iHTxFG8kc11FKEjCHDr5m3jJOME5Bz7V4R448Dz/AA717T7x76zk0/7dhUSQ3CyhXEm+RPl3gqcHAB+XaQDXovxV1b4dW+j61Do+px6/c6jtcKlyzJaLnK+TuLcK+4lCS2HPbmtlDVNX1O2ErQcWkrH0L8C/HvhjwLLb+G7KdrpZjvjZVMrKfLjyWZRyOCOBgZ7dK9t1rxtptveRvqF1PEk8gtreWFMqpzgEnPALHHTnIr4I+DWoC2uprqLU3sHhgKqxbY208EZxznI4/StjxVfatr2qaMsN7dXEMe1WmSc5SZZWIYMw4PIOAOMVzVqfLLc7I45U4K6PvXUPGOg6ba/KgvZ9mRGjAsTjoSMgc1xy/Fq01LTpbmPSp9PVWK+XdcOMHGcA9DzivlePx7rf/Cx0iTWJp9OMStLDIwcM2MEjaufcr079K7v+3heXE/zl9xGV3cZHXj14rWnhYz3Zbx/WJ6tcfEeCHiJEHYKK5zUvG15eMwa5KKeAi8V51caxJIzruUOrABRxyO9UZtWu2UAfI3dlH6V6lPC047I82tmFSS0Z3c2sRouZJcj+8xqjN4st48hZd2P7uTXCzPNIf3kjt+NMjhJboQDXoRoxR5E8TUl1Onm8XK6nAkPPsKo3HiY8/ux9S1ZT24VsFvzFRNGgyvOR3xXRGMTklNvcdcaxPcMxbp6DpVf7QW6jj8zUnk7wQFz+HShDxwvTsRW2iMLjFVpB+nNOfKdV3VLHJt+bb0PpxRJMzAArj61RLKbmZ2wBt/3ajkgdVJYn8Dmrqkqfn6Z/hpsvlE7sSY/KtEZmLNIy8rbvI2fQ06PzpVJW2Kj3FabN5jfKxUDnFWI4Nyl2dVA7Dk1dyTF8m6mPzKFz23VC1nOrHdECvXIOTW5u2tjOB64okw2ec8emM1SkxmB9jl3DHyntuP8ASpF024Zc+bz3IFa23HGARjkinbVVRyc9xT5mHMzNTTWLDzJFPr3Iq1DpaY2+Y7H0GMVcSNc4Kn5uc1ZRkUjaM+/qafMK7Kiaau3AVkH94nNTLprw5P3j23MatxynIwMj6ULHJMx3kgZ7VPMyir9gkPSRVz7ZxTf7HeRsTv5uOhztrSjhC4BJz2z1FNZQ0mDIxPfmqUmPQqrpcUalWRXJ/hOD/OpGRYcKse1ccAcE/hVr+z8KrFyP93/GnCFJGwZCMcgUOROhVjs2Xa3AGBg9TUvkomD95c8mrC25JCg4xztp4sQGBaLJ6An/AAouQZ08iLnai46DHamrCJz8rKpHUKu79cVrLpaSrufIGPu98057WNFV9jk9FABxT5hbmKdM85uCCc4PPJpsejneTtRTnHJ5x+Vbcdm+44wi9h3p8lqsce4HJHr1zVJisUodLSFQAR9VFLNalZCF49e4q4qMoBbp696XydzFkBA7sx4quYdiodJmuVJkkXb0GOPzp0OhwruO9Vx6jg/jVtZQmVRg7fpTIllZgCVwx5AoTCyKkmix52hllHX5eKmXTraPOSsZU/MwcDH1q41u0JwCg75qpJDFHMGdtpPTA/wqrjGNpMWxz5qkZz65FVGsYHjK7SVDfxIRz9K2re4gWTiTc+OTg8VHPcM2THLGRnjC9KakIzrXT42IRBtI/hVCP51OtmtupAQkk4APBqc6gFyBMGb0UgEfhSSasHQHBYr1LR5b9KrmHchWHbJxblyMg5zx74qeO2bb+83hCvCooX8zUa6mZF2LbyyOeNz/ACgUSag0LL5yAccZzT5gbJEsYkUbFwP9rOfzNWjGNowAw6fePr9Kz4dTebIRNvOS0gIHT6dKJrpRvMkioy9dpwP1pNkMstGgyP61SkYq52DcCOo4Ofy6UkGr2sq/KfMfsT/jSzaptiOYmJ9FbIJppkklvGzxrJKqKW65OT+dLJDbzYIaRHHBKrkf/WqFLwO6u6BFzkKWyT+lWv7QgdtuHVuvIPSnzFcrIY9NXfzcTAg/d4wR+VPjhjjU/OzNnOGBzU9tL5n+qBRccsWP6j0p8hePDNNjPTC1fMLlKVxNztV2OV6AfyqqtzcswQQkD1brU1w6KylhKx6bgwyfepdyBZFST5s92GR+gpXRHKQR/a5HA8ngHrjp7dqf5IXLShQ2OWZeabHDP85eSWVCem4Y/E5q35Pyt80cYGM5fB/lVByjbWaPaxUgL22LwKdI4GFWQoxOcrgZ/nSecsVsyo8LP67u3rUZ1Asu5zFPt6BAf1yKRDRK0gVQGG8/xNjP6AUi26sw8tUPHQ9ai3S3EZdRHE5/D9abBeSOzRrG0xVeDu3f0FFxWLT2ZKcIqt3zgjipFhG3Hmnj+6oFQNdbYxIbcmQD+GU/yAP60k147+Uv2dYBJjLAlv8ADNFw5Sdo8sSHbHTaxJ5qMW6rJl0UN3bOajZ0s/mbnceig5z61FIFuZty+ZGT13EgmquHKWJFiWQrhh2+U0zy2jc4Eyrn26UqZt9oZZpRk9zirUckUm1TCBg5ywxj8KLhyjBCkMocSMABgqxGPyqyt4I+kiN7dabI3Y+Wx/3gw+uOtQ+YkcTExpIfvc5ancXKOkhySWbnOeDTEgeTJPX9aR9QdciOMxDICjYOffjkVVuteVU2TJGQezNimPlJrnci4EwUDnlqzvOaSXCouOm4OSf/AK1SzahY3KBEiDEjny+BRHFtT9xGIy3YrnFMrlExJbsRKRt/3uR+Rpsl3HuKmQZP+zn8uam+yyyFgzoWI6cg1Qk0+OHDTLuVjgMshx/OlcvlFmuRGzAMDGepf5SP0py3UdwNqsFwOWyP50xo/wB23lQNheuPnP8AWhrR/KCRrJ5jHO54xx9RxTuNxHrtbCLKh28hmbnv7c/nVS+WRuyMmOWVun4UXFi3yxSzmZ+PmC7QPz61SNrcLdDM4WIHKqMJk/nzSuZ21GyaW7MMXBPy/cXAP51B/ZojfbJErp3zIpP9K0mWaY/clduxU9P1FW1sQigz/K38LMME0yrGbbaLC6jy5zCq/wAMZHFWYdHdZl33DYzz5j4+nAq79nijzwWcDn96QD+lV5EO4sv7kf3lUMT+JplWOT0X47atC0FmmtTGOdmLpOWaHGc8qPXB56813J/aM1PXvhXqWkIxe6kja2RbaMY8o9WZmJIODjHHrmvm/wAE6zpmn61b2+uacdStI5JBcJFmKcqybRhgeCpwfT1r0DVNa0OHFl4XtrmHTQwPmajtWRm4BJCHCjtwegGetfkM6ai7H2ka04x3MPTfEt+p8PyWUD215p8vmJ9oyw3joSeCSeMgnHJH19KX4oeLZtWF1qWtXdpbZI+Q7kVvQKBhske+K8p1B5obyOAFrZMEldg+XOOh9uMVZvra+0/T7WSS+ge3j/1CLIA2GOCwPBJyD1PFJ0nPYyVWUVuXfHHxcufFHh260DU7dLh2vftAjgQo0hKnMpbk5wSPzzXAL4i1LUtblvJovPht1WWe4SJVRQF2qCseMH5R6Ege1U77TZTriFJLh7+aTEMsLqcEAnPJ5AC+o6fhWPDp+p3OrqsE7OikszKqlQwAJyDwcE45FdtOjFRsck5ym7yZ3Nn4o+1WOoX9s5+0p5f2q3twF85Aytsb5hlC3ODn7o46Vm2VuNVu7h9KsY7u8uD51z5m4eWhOTuI2k4Y9cfnjJ4vRReW9156O9uFCzlm+RZCrdOmG55A9RV/S7y6ur7Ur6K6NjOsykYcoSvzblb0Hf6gfWuj2CivdYt0dJJ4HuVle41Yme2JZBE9yzFpj0bOfvHP5CqumaBZx3MjxhGuHn8iG1jYMCexGDyPx61W8P8A2STR7qee5Y3w5a1lIaF8lgDhTw3HfH61Sk1TUJLprtkSKWAbo1WONAPQKoG0DGT+HqRVqlU6yEr3vc6mxj1fTNQuLxI1NtG4SWNZ8ZI9MnIxnritrw/r00du0P2ZnKyM5geYpG/Qq2QeWz6+grjNPXUPGEgnhuo7cSp5c3mbd3yjIUAc84+ld1pmgJ4aLJPLuaFgNkkf7wZPKkdhn9TWsqEajXOaN8z1PQIIxc3EM1tCDdSW7O6TLlicYAGcnHzYPrS+HtasbM/Ncss0zyO3mkqm7d8wGTwAx/L2rOXWG0+SLUUOYoYWztOWX5l4wOQciuR1/WrDxFdWyWUi+ZdQoCGfAjZUGVCgDGT3Oc0p2ormgtQm9D0qw1i1OpG6S/8AtMAJ3RuuwKT/AA5wMnp74attb5CThty5xyK83drdoYrayKH7KY5ZSqBnkuTjIIJIKjB9eBnjkV2OnrMUCqS7YyWwOTXRheaceZ9TmlL3TZa5M2VCAY5HGaaHl3D17f481WisZ1bdI5A9M1LsVclhuzx616WiOV3HyGVSSrZPpRklQC2G77OabGHkIEfA6DdxUrWbRrlpBux9KpEleTBJy7Y+nNIqKuVyxPc5qZVG355MnvUUccXmZ359gOtWSOJRejH0wD1oXBxtU+owKsQyCMAqqj0OKm+0hs5HH0qkZvUqPZnGduwZ6sajkjwMg4HTk4FXGkVuM8VEvkSOzY3bT34zV3M3cpMo29cH1Bp/2V22skbMR3q55sUmQqjjv1pkbDzCoI96rmIuyuytG/znjPHNLJAobG5unG2kljXezKO+cngVdtc+WBtA9DincrUprCFYkKz+vFS7cKMggn1OasPCrYDknntUZSJuAysV9etO40iLYN+Ryv071Ki55CYx7U0qI2B+/j1NSG+SEclDgZ60rjLsMUzRliyomOvQ0kip/E+49ay5tafnyzuHbjg/jVf7XLcyA8Jx1wf50DvY0JJoYWy0ijJ4jB+apW1Btq+TAxx/y0ZsLVO2tZGYMY0XsW2n+prQ8mKNGAfcwHdcn6VRBUkmvplCh/l/iI/lUdv5u47Y5Jm64wf1PpVxvInYMwnJ6kjcgJ+lSreQRAYj2bv7w5p3FZhGLiPAaExIMdXBwas+a2E3bXIPc1Wjut0hQAtnnaw/+vUkkXy4ZljJP8RplWLqTR+YQxXJ/hxip/tcalV3KC3cnOKy2aJV++eONyjil+0QqxXaSR1JOKALc91HIQrOWbPHGBSfbLf5IgrK3TkVVa6iUblMasTt4/xpoYclmGfQc5PtTA0ftUHHVsDBDZ/SomvBISnlkY5GW61X8wSfKFxjjDL/AFpxaKNgWKqFGep/wqrgP+07sABR/wABoW6G3/W7COypn9c0xLu3kyHi3A9j0xUU138oSCApuGcoMZqriHfbHkySHJHOWzVSQNcM53OUx0GSf149as24kZWeSPa2em3mnXFm1whV5cx55TaKYFK1k34IZkX0kHzflVh7cqu4IznOQoGM/nU5ZLf/AJYqQvPyrkmoUuRJ+8EEgcDhSef50yiB87yESPeBll3gn9KtJDI6giPaD1Jx/jTYpppsfKyH+82OeelNuGkj3lp1ZWHAAHFMh2JSsu5kiAIJwWAwPzpGaRmUEIMH13ED2zWdKssmWkmYqOgZjn8qrgPCrksDGW45PNO5LZpoyrJkq0wPA2jKimbRLlSrFs5+ZN2Bn0B/Sq9vdM0fyjzG+mB9KmW2uX2FFSPv8u00tSCY2SrHsKHaeRkAD8qdDpqKm/dGqvxjBBH606GN7bzN48xW5IYAfyFLGsSQpgYYngH6/jRqWPawijcBEAcdDtB/nVmS2Ij3v5aOO4bmq1xcTYcKdnocDP8AKoo0lZ1Dvn/ZduTj6VQ9S7A0aochSTwflIqGVAsilGRkJLfN69ulLceVHtdljc+pycU24uF8uMwxqWUHmNTx+pzSEQhPOHluTGMZKtjn8KBbtao6xyovcPs5/wA/hUlrdMxMn2Xy2XjfsxUr3DT5YfLz8wGCaokryK8qAyIpVRwxAwfeovLjmxLjcrck5yP5VpeTPJkrGWC8YyAfrziq/kp5m6QM/ByjdD9Kq4FO42GHiJmJ/ijdcDn0z/ShfKjjzs5x1RB/Mnmp47dm+4MDPC8H8O1ItqZlKl9qk/N8oOD+lLmC1yG3ZeFLTKTzudRu/T/CpGvWXbGgaUYJywIJ/JcUqR+XIqhxK44xJhTj25qSMzq7LLaoFGQGOKHIXKPjmjVQz28oJGQeSf5Ypsc0ayeZsmk5OAwwPrzS7omkUO4j7bQ+7+lC3qrIRHI0mcjaoDfpwafMFiWdnVQzIR35bGPb2qGO1guNzBA205wN7NmromHy7ljzjOSOQfoQaVVJmLvNAsTccMBk+nQVXMMqG3KuGEexegDEgr+FN+1eXAyIlvIp7LkmrUxa1ZAFkkEnRo1DAfjmq58xoxHmTIOScFP6iquTYha6lbDRIqAcEtGTn9KdcXbBVaaUxq3TI2j+VRMJ5A4CSEtxuZj61A2m/Ywd1tJK/Xf0X+f9KLj5SaWBbhljjuyoHJGMt+dSfYv3iAL9qk29CwBxWaI47qRk8yOM4Gf3iE/1/UVatY9zHcCq9ydpJ9/lP+FVzFWFhs7xJ8i1WNOg3EjHvwf51PDAZnH+sA3clG4zT3XzIsEMhb5RtlbH9KZDDHHGoEhiCHb8zk7vzJpXY7E7TtGvTyyBw0jf05otrmIy7fLhPIJLIcE/kKgijSaHdLcwb8kZK4GM/SnG18lkCSI3GcquB+Zo1GSXF95krqJCI8bSoQn8RWfdXkUTD5I0PQFnGc+3NWJLdriRpHjjznkFzz+VV5NEBcn5lOOz4B/SmSZ894Fy7PHsJ+aQkKB+lSWUkN1KJIph5oGNwcjj8OtRDRpd0oYbGz8vzhvw/wAmrNl4Ta9Z2g8x5IVMkj2+cIoIyzY4A9zxU8zT1MzVg01yR5UsQ4yQy7jStGYyRJ+8A/u9apQyrCzDcyunHmMdyt9CKuQvLPu2bfLUZ3bwcfUda05rjSY37LEWzFHIBznrSTLOxASCY4PXftBH6/yp8KmdTmSMFejH5R70ghKSFg7EkcjO4fUUXGfMWl+Xa61eGS0mn8tPOlZV+UKOpGTz19h1rt9R1XRtekgs9EtkF9dQxyHchiYkjIAG8rnjJ+vauUjbyIjEJ3kllyZJJiCXz2yev/66x49U+wXOLYK8qHYwQcEA8cfX61+Xez9rLmPrHKyOt0dTo+qXZurYPLtLSYcEIQCRkjOSSDxWP4guPtFukylbfcSsULEjAzjjPeqGm3Umpao0uqaiun2Dtu3GPk7eAAAMZ5I9ga6S8vtHure0srJBJul3Jc7WBO44Ay3T34rVUXG8mzNyvocZNcX2l/a7qayjePaYllePe1uWx83bGRyD6/nWFJK9npsTW0TpPeKeGfDjLHAC8EgjnPQ16A8u+C9aVJLlFAT7PEDsJQ8MV/iABPGRj1FUn1zSlmga4CjVJ7hAWGNsMGflRF52kc5B/hwKzjU10VzJ7nk8019aNAl49wNqBokmLjC/wlR2HXGOOK3dc0+z0vQdPuIEke8dmM0jLlFIGMA5HIOD07jmu98WLY6pHbzyYmSFI3SNkXzGxuwOh3LyBx1wTxVe88UJqXhBdOl09JbWNmMaliPKJBO6MN0PQY6dPWun2sp2aQKLZyMOlxeIdehsLG2lgVmSKTzmMvzcBz8ikDk59q7TwrpMF1pN3aW1pazWskhhkvLsSDADMUZQHXP17ZHB7bWhW2teHV0u9a3S50+3tFWMLCA80e5iSSf4l83nHbB54roJL9tSS1hkjZWhGW2R7jKrAkZ4wG+Xpk8HmuqnyztdkSTWxyPge0j0u81Kw+zxC5Wdf9I++hABAAAwe/8A+qp5b6W1ub++uo2upLq42szAkTOpJyD2XJ9emeaS31yPRby/ju7Eaa0iia3t1AZt46qcAbTg89K04ZpNQlsVubeGK3YiXa0oJABJTgHA7cdeauVOEvVF8rumM1TWhNAzMyWsUtuQ2wk5IKg5OeSOvc8VSP8AY01jEmnrHINwK3G5sxM3Tr3zn6VHq2nWuqWix2Me7BJkVXB+QRk5A9e5+lc74ev4fs81qxmPnOAsKAlsgZX3pxitjWVktj1XwvpdtaoscaSzTJK3mSSt8oDYwFHboe5612EJeI7kfYB021xujyPp/lfaTH58qrsX7qvxwMeuB2rr9KTennuxAkO4Y5wK6oKMdInnzkWzdzscZZz7gVTs9ah1SF2hnjdVALbSPlznrj6VZkYNG7Rlg4I5b157Z6cVmWulwnzHjt/srO5MixthXyTyfxP61o5O6sZRjzM145W3bo87COCTyabLI80g3sGI9DSpD5UnzYyozx/Somx5hZmX6Ctk7hKLjuP2ndTkbYOCoPqFxVVtq/dcnHdqWGTav3s49asxZbWZmBClj6FaZubruLZ7NTJJX2jaTnvmkhV1XBAxnvVpk2HiRum44pquzZG7AzUyJ8uc8A9KXbublstmquKxGvmNjD9sZ5/wqRV2sTI/bjHT8am256jPPFNIDDaEYE8nmhMaiN8xFzhOvHXrTvtLyRDJwVPPNI8Z2gfKo7kmmTSKGCpg464oKskTMzbNrSFKi2+WFG9mbrz3qBpgy43qMfmacuZGGSTk/dWmIa0jlsdvUHFJ9mLsQyKTjAOP61OIQsmASmB/dzU6qqgAFiRz945p2Jtcqw2AkcbmUMo/gwT/APWq9GiW4AyQ3qQOKfCrKoJcE56c07cgyCXI6/douVyk0KxNu5JPsepprTRrN8q5JH8TZxTQseMKuD1Hf8alkt1Q5y2dvIyAKLiaGMFkDCVgN3B44qD7CkKqFlI/Ef4VKsR3AMyj+6Ov9atww+YxXYoPrinclIpfY3LYj3SH1wSf0qX7HLHgE7M9MIKtYl4QHnP0AqBred9yvKQM9BVXAgmkuI12hwI8/eHXijaGTDGR169AO1TfZ4lURgrj35OfzqRbXkBl3cc5PFPmJM+O3QNlmVF7cn/CrsU0calfP+vy05I/LY/Lu9D8o/PvRNCZ3LNsJPO3rRcRD9ojj9ZSOfmzUS+ZId2CoxwNvb8DVgbQoQR9f4VBBH61NHZtG3zNhDwAznJp3GU1jk5kVWY/3fu1KqPuLN8gPoxJ/Kp+Im5/en64pi3UG4A4Y54BGaq4rEcjGRQrvx156/8A1qY1w0SkY6cHjJP0q/GwRnMbKB061Bs8w7sjA65PFO4rFFpmmVWWRlTPJwQ34VMkIYcSbyP4n6n8qlWGMuGWQMv91WHP5USNHCuwBVToWkJJ/wDr00wIYpGt5GQhWI5AU5B/HFQ3EhfOVX3Ck/rRNIzKu1WZj0ZRx/49SLZmb77tH+GcfhVXIkVpmuJsKAUXscU1bdo0UE73HfBPFackcCxsZZ2VV/iLBQarLCskjbWUKcfNjn88VPMQkyqouo2OBG4PI+XGKvwvNEhDSM7Hk9Mj8qeqpCSPM4zxiPr+dWyzt8qurKT2XH4U7lpXIUuHk2h/lAGBzyfzFS/aLe3YgySyZHQdvyFOh01IY2fG3d/EOpo+xzuW2Acj7zD/AOvRzl8o1rmM4PkySBecA/4kU2S6iZgsgAOMja2CPrg0ySzmuDsd1cdGRWO2kaxgtmCxja3c4z/XNPmYAs1uS3L5A+6wJFPb95DgSmB26MpzkfQ03zPJkYCSNs8jdmrSb7hcNDGT03KpIP61VybFeNVWTD3bsp/hKbc+2attc2lqMlTEv97gDNV5mEO0MJI3U4yOn8zVeRg8YLPuQd9n8+9DYWNFo4btTJDcLICc4aQEfTFMtpZVY7mAA6RooOOeuTzWb5Z258oAsOGxj+taMVtJtUblbI7oev8An2qVKwrFqS4Hl/Nbj8Rn+tQLduigSW0axHO1sgfy6VA1pcnLCRQQcfuwR/Oq8KukqiRJ5kUfxP3/ADo5rhYSeQWNwZFiVUJz99nDZ45GalNxJIyOFhZc4KLkN+eRTJFduNmAfUn8ulU0lura4ZDakITzlM8Dv/8AXqkUa2YknCfZlVxwWO3dz9RTJVi+0BXuwCDuVVx/hzWNNezySlAZGjxjy0JwvpxmpybdjCv76KQHHzOwxVXFYtmaePLohk2nC+Yx598KBUdzq1xbzDzgFU+mc/TtSxX8PmeTLMyIvVlY4x9TxTvMs4Y5QLiS4B4JJZvy2imm7kFYasqyFnhLxsCMtjP5CpP7bjVDsgBjX0BOfrk/ypGW1kbbJvlXoOHUDPvTiotAipLuPQjBbb+JxV6juhYNahdUcQHLHhMY598Zq2t1GytuQwg8YZgB+dQLCxi3ylCBkbhxj+dTDTo1tw0saoVPBWcZIPrkdqY0VJtSiWRhGzSv93EZDY5q1ayG7V08uTpnmIgfypI9JEkjNOk5UcjLKf8AgJ681oWsYt18uN7gKo4SNv8AEYAplaGbJIp2osSs4/hbKc/UGjbcSNIrQwug+7tJOKuQzfv3WaRpd3QXLp8n4g1pRWMwQOpjkkI5CvtU+mAD/SgZhsU2geSruo+6pA/AZPWqs1ra6lcrbm2kkcDcuHyB7dCBWtNosy3xk8mT5h/Cx2jjHZePwq3a6PCsIaOJhISSfMZjRdhoYNvFFaY8uG7iCnGExt+uB/OrEl1axsQ6ysME73OcfiOc1pXVuEt2c3zwTIMnKhRt7DJAFU1a3mjRp5A7L1kVgGPvxQwsipbRi6YiK6cpuJXzCFUEYP4/jX1t+zL8LdMh8B3WsShbzUtUDpIHcOFh3cJtxxnBJz6ivlW4srGYjrPEedrRtwcdc16X+z98UP8AhUuu3KXdtdf2BeH97HbQkkyEgLId2OAoPTJ6cVy1oylH3WbUeWMveNbx5+zTqR8QX8mhmGC3kcyxWjKyhVPJVWGRwexryrUvh3rumuZJLdvLVim9omwT7Edfwr718J+PPDHxGhml0W+hNzDzLDLhZos92U9AfWuO+J3iDTvh/wCGbySO90yzhZ8SHylmLsTyNm4c+9YU60lozonRj8SPjKLwXqF5ZyXkSvLbwgbxHPyn1H3quXHw41+101NRa1ZLAgEs0iPgHocdf0r068+J/h610Wa20zTrW8mkT5bpLdEcHPU7cEnHHBrhdR8dXd9IHls447hVytxaxrbup45J289B1rrU2crij4ymvrOdVa1jeeOILlZ+DuxzyD65p2uz7bNrOKG3SNVWYysN0mMdAx6D2FRX2keWH2yBRgviFd+76Y5Jx+FXdfdrjT9Lu7WQ3NrLEsVymQGYoQWX1yfbPevhqaUVoe7ujAt7MXl2Irm8URyAATfdCsR1JOABn14/nXU/2hbeG76wk0+2j1WWNdjvOilpM4JK4OMf4ViSfYms7h33QjcGCqAwxnpjOc/4Vmx6tcalqVoiSC0jjBG8NnYgPUjBxxnj1rKpF1HboZXO4uPGK6vZ2LeINkkcAKrHbscr8xODj5Sw5G04rlJrKK1uo5YLadAt15SWTRo0pZjwMPzx7EH6VLpOFvo55ZdKiCzs8P21dyuDxnYQcjIPDCu/k8I2f9k2iWtxpt/dXBVYmZgsavlQHY8BRluCO3XABxzTcaMrIV9TD8VXU+rtLDZ2twsabQzfeaPbuCxDBJXaXHy59Kgt7d4cWLQpiT5Mkgs6kKdvQ5JPI4HUdK2bzxJfaDrF1o9rYW8yo++4kjO0yyFMOwdiflBXr6gEU1tS1O1sIdkO9zvk3eeGEqlCVbIHIzjjqPY9NacuaNkrI3i7o0dbvlTRY7CKaWBLdnQlDt+YYBUsx9SM8Y+mKyLefU7fS5ZIrvCsdwaRW3OAAAgwMcEDnoMVzY1SC4t3u7p5L9kUsyxEiN3Y5JYZ5OT144zmr0N/qEMYgWG8s7g7pLl7pAgWNgQDHz127gMDtWkouCvEmTtsR3TS6zqUl7K7STqVEZmPnOwyMZZR1yD0H+Fa2pWc+m6heXTXSzQxsxQLncJckAE45ODk9j+FYNrftp5jnCx2sscW9I/usQowDzxycfXBPerDeNBeaSIIvPS5kkLzyAEpIxGMnqRgZpxqyXxDjU5VZm54b1JbaTUGmkWK6WFpQ3mhTJvBTb09G9e3TvXmF5PJa6ss8b4O4yRjGcH/AD6111zpcFpZzq8klxMUMgZUKhdpIz09PfvVfUdBtZLpRBMt+IgpOxdqn369DzXVSqKRd3JF3w7qU0kw1m+O4RgMd2WII7Dr1JH5mu7PxGurG1Uizj1WFpDCk1vIVyCAV+UjcOp/Suf0/SbS18NuiT+TJkuk0b/KjAEHOT0+76YxVTwr4Zu47ZZLdC0Ev74NKFOcd8cfKcYHeqvJO8WYyhG9melWepAXhumi8qWSBRDucnPJyCO2CPxFamg3V1eQlbyFfNAJaSMBV68DH5VzulW41a1CyErPvWITWkihWI5JU5yRn/OK6LSfLs9PvmeVVhTlmlbk8jmtKc23voTyJaovbWk8oIAzs2CM/d4yf0H6VYexLMqjapfouR61l2UpWZJIiXTO7cnPBGOK1tSuIrSZYlYu6qquynIHqufqTXVF9iXZq7My5WNpMRhWA45b0701k3EIOM/wipWTMhEfygDgEgGnJHLt+cKe4211p6HC0NUHaTwAD1PNSxqZG++QfYU0jyo85DH+7nmpFd/Lzt25/P8ASnclIXci++aerKi7iAM1DwxweD2A4xSMwVhhS9Mola4O3DDA7E96ia8OCp3dcYB6UyST5CeeD0xUBl3ZwMjvk4q0jNvoOkmw4x83H8RzTd5PVjikC7vvKoJpd22TOMg8YxxVEkkca84ADevSrC7fLALYb1FV93y/c47U8fNgYz9aCrFiNlViGbJ7Z7U9pN4UFvfjvUHO0hlGfQ4p6tIRhdwGeSq0XGWkkk8tAGx+XNPXPIdgx9aq7TcRsX5PYEHnH4UJCu48EjsFyOKQy7viXaWXcc9OtO81BnZDgds9KqlR5YAQAnpk5NOWOX5ePlzgEdaALpkwnLJGT09T+FQpMYX/ANc7s3Tg/wA6q+QGkA3/ADd+efxzUqwiP5gzMR0O40zNk7X0u0khh7k01ZpCBlS27qcg1SZnk3h3R1Y+uT/Kp1jKklW5zjauRxTETyY/iIwcZ6inAbcgbVB/vHn9TUfJznPI/iP+AqVYzIBuKuD14z/OncLEdrdZkbgAqe3P8jVvzSELsNv+0TikDCID5lQ4424yKiZhKxwSDn+LpTES74G3Nvzx3PJpzeQY93mMx6jJwM1X3Sqp+UKwyeB0+ucUka7mByGG3k+YQQf1GaLjsSyRQj5zN82OhPB/SmPIsxVYV8xu4WQgCpI7ND+8cyHnOdxwKs7I1cMDIfl45Y0xWIFMgOVjw/XO0YzTPKkmjywA5PerDRyryCwGMYxgfjQXDYUtHJjgqOadxlQsxZlRVUggctk/lU3mcqW++B0/wpEYc+WqF/dsfyqKSYKzCQxoF/u8/wA6LkWImnMmCsfCtkZ5/XJqRbqWdju2gZ+7Gc/nSAwBcu/mKRnvgGk+0wy42hiwGQEHWquSyOQCKTLrkDOG5/xq0jJKu7ymLgcZP9aXzADtVnUgd2b8sAYoNm7neCAv0yaYDFgBZdx2NngbhVjD/cKEL0DKKYJWtsxBDL/ebauD+v8ASi3u45cgwsiqfvEGi5SRLEyKMDzGPT7oz/OnNiTH7pt/ZsDr+dTC3Z2JXpgEeYSAf1qCZoVkw5O7oVUswBpXKsSR7gu1o/mHDlQf8TULW6qfmRSpHPyE/wAqJJjEoCDjse/54qGK6adQyou3uTk4+hBxTFYXy1MZiCjk9lK4/HFWI7YpGQhljPXAYHFV3u5PLwzDHHGCDj8aJriFZFc3E0ZxwR0I9OKLkk8gmm++yso425wfxqMeXE21o8nPQsTj6VFL5MwSWNtxPHzsQR+tPRzHhBkc9NxqhE0kUUwH71EYej8/Wmxxi13LJJuI4w5Ofp24qtJArcCdhk5xtOKc91FA2JZ2VzziMA/qRRcCySjOEDm3bHHPGPxOarT+WvzOWkI6hcdfzpknkzY2iR88g7+KiazEjZ2gHrhuc/pVINCfzLfzC/ksCT9/Zz/OrUV5AsbAyKX7s0eMex4rHuI5YCRHLFa7iMLGq/Mcd85q8sa+ShnHmkkHap6n6ZFUSx/mW9wx2Txo7cbtxUfoDTP7L2r5oePJ5DGXdSLfR3X7qG3uA3+3Dhfw5pLgT/6tQuxeuI/6dadxDollt3UpJkfxKnT61bXU4225VnYdWGD/ACrOa4S2XLA7wcH5Oufaq8+q2Vu+JPOKtyGXAI9iM0XJNlrySM5MrRxt/CxYY/DNOi1JPMYrIjjH30Zh+GKyV1aG4iLxpOY+3ygfhmpbXUMOVhKrI2crMxxx6cda0Jsad1qCvHsML78feMZz7YPSoFhe4hVjBI0efvLwW/EnJPtWjDND9lVd63k3XAbKdjjdj36Y4rNl1JIZme5tfIQH5VI3E89B0498VaHY0lsooYVXZN0+8cjP8qb9q/spRLl2DcCR3AH05P8AKq51yC6lBN1ERj5Ixnb9MHj68U9b2yuZkW2uIdx5KptypPsf8ikUWJr6+kto5ofK8pz0VuG7YznHFEMks0ZiklERI4kQMwBHrjtTFW308bTcTpnllAVgffnvTTCixs4u7hSTk+YI2x6g8Ci5RYjkvpSSL+ObGMIijDZ9T1BouJJ7eUiSKFGxnZuAQe/LVlHLSHFxIq9ONoU4/wBnt+VTyLJcqhSOSSKMYKRxgFucZ+7SuWX7i6K+WW8uYbcMvlhh19m6VXuJrK7iYXPl46BkjIx6YAJ/Osu61cWaGEna/wB7yZAHP44BpkN4LiNmkVbYcHcygJ/T+VUXY07V7DTV2rd88ALjK/iCOKnTULGeQqJGilYEgxKCh7YIGSK58NZxXC3EakEHGbdsq49Mc4qxHfC1jV1/fjJ+aVUU/ouazbZVlY010+C3ujLKIWZgMyqSH/XH65qhqt9BCQI79JbRRh7XCMQc5OeOfzqkt9LLG03lw20YOGcyElR+IFVL/wCxXrB4/Lk6/wCqKgH3xjk/WplG4XZ9p/AT4X+A/F3wntJrHTrKeW6UfaZcbnMikjkH7pHoAP1zXFfFb9mfVNLm+0aDAdQt1Ul4olAdcd8E4/KvEvh38T/GHw/tJ7HR76SGwlbzfs8UR+96jaO/Hevpbwf+2NZ3uYNZ8LatZXHCr5aCRZODk8kY6d89a8/36cro7EqdSNup+TNxeXd4sUVtksrDMgyvrn8P8K2/7Okj8IwJEdsttdFgzDKrkdf51nMsdquEUMxfYAv8R6nHt71Ysprmbw9riMuUUK8ZB6kdQB3xkfnXzWt9DvW5y8WrWlnY+bGjy3jbvMWQjackeoOaZ4ZsYrq8aQiS1ikYu/zBlC7gAPX72evpUDWSfY0uJAW8zK+Wo6c4H1JrU8P2MjWUold4YZmIaGEck57A9TTclFNmRoeH2l0nXriePRZdStLfElynlnJ5ypHUAc9weB6VPqXiCXxVq0t0LNtPlupGEcEKpFCoJHRVUAfQYFdJpt0kcfmaO81ldx/I7zsrbFP3gVIXk8EDnpXG/wBpX2pRi2aBFwzea6xkk5IO4beQcKBx6elccffd2hRuT2cl03iRNLuZy+JGjErOVw3IJ56Y5wPXpXQeMvtsN0sLNPa38UQd5N7Dy0ACtjOPT9c+tcrZ3I8gXVsQsoYsVmBMpx1IPQg57iuhutYXXrNLq7vY5psHMkr75mUL0ILAnJOPyrZtx2Rtd8tkYvhTUBPeXS28SyzBMiZcJlBz8ydO3JGPxNT6s13PeIipDP5b+WlsrOVTnqMnpkjjJ9+1W7cjT777UN0wjH7uJY9yM20krtGQcHjp05rHF3feJLxbeFGlZpDJH8uxQc8hQOFJ46elZSlJu9jF3NCG1km8s3AS3DIsZbqyDPzNjHTOeBxzU1naQafI9payTaptmy6tIf3qg4AVB14NUPF3h3WdGtorydrpY1UqI7jZ90HnBDZxn2rE0XxMNN1BH+xxzrGd8cgYq54+7ux15POKSj7SPMnoJq56Zcak+qWptri48yERGAMvyeQucncD3Bx19KqJ5ehak8U8SzRlAg83cp/1YGeOgzj8qwdD1m3k1i2drMiCZcMvJOQp5z3+bBzXYx2On+Iftci3UaXMwaX5gcttwM9B1IPHfd61quSnGz2OqLjy2ZY8NwS2dvG1zLEIZI26YZDyQfvD0JrevLuOO1EdheRJP5WRbkhi0YBPCZGBx1Fc7beG7n+y8Xl1B/ZyNvM6zfdXPO1QofkHI9axrjRbO81O5urNwhMbLxIfLlYY+UEkEZzjHTjgEURxCqNpbGMpXejOnj8UWdtM19DBJ5ETpOypAQJZM9N+eOQM9u4zV3UdU3eH7qKwlkk+2IZkhY5dFJBwCc9O314rgJLd7G7aH7LMXVVcZyEYAjjHfAz610em64XkVomjuEtAAG3CLsFxg8kgsfXjntUzk4O99GGh1Xhq+GkeHxA5azZNkaeWhyzNlicZyST7duK2LfSXi1g3qzSIjuXkhL4DDA6g9CMdcVy41C41BoobWRkkkmXDRnBjQEAADkseD7c1pab4jurq1F1dQKsccvkKCURmwAAcdSc5yx/+vWtLFU4uz2Ca5lZHVSsdhuCf3js3yKD04/8Ar/lUay7s/Pj2PWqWnatLqW7fE8Tq2wow6fQ9DU0ky7yAwBVwh5HDc4H14PHsa9mNWDSae5xuLvsWhJ8y7SoPrjOKj+0GMgA7vUr/AIVSuLqLYFKyFm6YB+93zV6Ta1n5wZY3XA25yDxzgf560vbx5+TqQ46XGrIVZcdOuSc1FNcMScEbjzn0/Gq4nRc7zwR1JAqOEJJkRFeTxt/xrsic8mStIdpw5f0HrUkDbotmGHcChImONzkdjjPFTcKp+bI7HOau4KI1crhW2r+OanRVdjzxTfJXaSMMOualhhO7+5SuaKIu0YBBBPvSqqj5iTu+v9KTCrjact3J6UqsOMvn0FK4xeGK7QT9O9PXzWxhAqYwfmzUccbs+AmPdhgfrVmO1YkjeCuOduOKLkjE8wMSrMML0/w7VZSGXaBuXGc5c5/pUcVn5hX52GDyNx/xq3HtjXDbBk+nJouUL5IduWzggjb3pzALGSqnHPQZNRRSRrhgwG3oGzz+FOt7mSQqrOq55+YYwPTmlcB0UYMYByG7Z/nSCMK7ZDN9T/KprhXXlQnP8W4VDFAz8yyLuPXJ6U7kBtDZUxckdO386ljAjj/1YTttFMjtYosMXX5vSpJIQgXYwJI9c0XCxLC0eMsoDVIIVYZY4GMgDiqCxyOrbScn/ZJqT542zk59QhP607gyUW9sqkqMFupyR/SlZWGQqptzjcpOe31p8c3lsUEMkox6jNXhdRxR4WCRiV6cD9e35U+YixmR2bGUPKVVj2ViTj3GKvzWdmsYQuVZv4lJ/wAaofbG2bFjJ28nJO4Z96jaQS7B5arzwrfePtmncZfjZVmEUasy8DOSRUvlhsGQqEBwNx71TEO8Z3yRknj5genpxSsYmUu9zIq/eA3ZP16U+YRNNOGO1FWbg/dPORUMLTODiJ2xwd44FQyXSmMv9o+QAn94+DjFNhmYYKSyAegJp3GXkicKSYz9cdKz5mkaZv3bhR1YuAD+FTfakDYyN2McgmqWRJuw8cgU8KUJI/M0XFYnZHkba0aMg9Wz+meaYsM0I2LLkZ6KoGKj23DsNquAO+0Ln8aGjMEnzOW6/LGuT+tMkVpFLHLMSpwR5ZJP8hT4rgZJWNx/vLj8epqBklaQPtKxAcZc5+mOlO+1RRyjdvLDjGTx/SmibFn7Q6EGQbu2SSD/AIVchlilUbQx+q5x+NVreaPzMrAygj++P6mnsySnKW+1up37RkfUGmBKjIjEqjlupUAEdfSm5ZizJHgsclWB4OOvNOaMycqpEeOVB3Uq2+W3FlPHQg4/KgorKs6ybgpDDLdQBVa6tbq4eQyGVkLcKPQ++TWhAZWhlEabNpx8oGT+RprXzpgSMy5OSNuc+lK5RR+yrYoRGkx9dxPJ/GmmzPmeYGRWPA3uPyxV+6xJhflkB6+ZkY/Wq01vFbuQwV0YcKCRQZiwwSSBmk+zv2wVDfrUrSpbKqm2VpGOAVlwT+oqt9qnjjCwpEi4xgyCmRteENveRRn+Eg1SZBfZvM5eJh8uVz2Pvg1QmuFscO7oqyHBVu345qeSR51wzzylf7qgn9TUcn2K6RFZXyOobANWAzzYJsKPLZvVZG/+tUsajcVQMmehdzz+tR/YLVWAAj9MHNRNZRwsWUofQIjHBPrimBJtuom+VtrdNyjIP1JFRyTrAnzymN26/MW/rxSw3k0U5jle2KYwAflYfjj+lNnjS4y7nc6njy3yP5CgRJbzRyIB5gnXPy/Lg/zqC6kRG/4+WjGcNGXG38BxUa2ty0ZeJ5GjB6IQSPck54quzPFJtezG4g/NtyTilewFpfs7Jzcxk9Ahzk01lTcAGt1bdnI5I+mRVRbVLg8Ru3ofLx09/wDCrcdp+7OF5xnIwP507iGbfmyZJpAPy/KrFvlpP3lqm7HEjbcj9arNbwLkNcq5AzsZhnP507zrfcdwYnHG4YH60XCxrxs+5f8ASYYl7qy5z6HHQ0v9oMrHdMsb7gV3I2G54yB0zWQ91JuHlhGJ4C9M4/CnwX7s+JIs5wDlQPyOKtSJ2N6O+b5V80tuz92PGD7n/CnW99C0Yifa+3k8HI/n/hWHNMLiZf3WQrfd25OemeDzUV1qUrZVfNQ9v3RHHvVcwam3d60FDzwR4C/K3HzH3xtPSqb+IYZrdUKu5ZiN7rsLD6/41QW8naIKcsOmWY/yJqld6bfNOsglzAeNrRjnr3zRzIvU6C0v44Y5zPDHJxxsy5x2GdvP51VXWIJbiELaSDC4DEuAoH/AeMVDb2ctv5RNx9nlI4D7gB6itGSODaBJiROCzQHlz+JouO9iKTULdM/O0khOA+xiQPckZqRlTcvyG4YDhFX26f8A6xUdw0VxC0cERcgDCyEDkdM81jvqF/G5jNsuxeD+8GaqLuiuY2bS4by2P2EwRZ+9jH4fdFQTXEswKRNbxSLyVSQM3TrjaSKS31MTRoHBXnJjDqV/x/Sr0es7VeC3aYynjH7t/wAsc0r2ZRHZxsok826jc53HDHp9CBU8N2ohKWs0Kvnhfk5/z9apzQXM0O6S3dmBOJDtjJ9jgj+VUYYpUk2Iq23qxBJP65o3KWpp3V1AQivqLwyqfmVE3Yz6FTzVqJnRtsepyNGVydrsjfXaMH8zWZDqUdqctmXHA2ggHn3pLi+iuon+0mQiNchVlc8Ht97FZysy4ux8++DtJtI9S06dohKyvucFzgLtYkkf09q6aBreDS7BJBb+bdxmZdz4Zg53Abew5xj0FeQ/arrU9qJck3Gdn3sbjjHJOOeat2t9Jod+Wa2SWWMgxtggdMDkY96+WR7hr2EF1qmpTGcW8UVnK0Mfkjagc8E8ZyAOPTmul1zRLPQ7SyusF70KA1rGS+88AsePTnj6V1vhG1tJdO8wQI08/wC8faDhmPXA+pNLqlraXuoRQlPtE1yBEvktnYp4JVidox1yOvY1yYipCnCzepi1rY47R5brTmvrMWCQWcYV5ZZiFO44IPJ4cjIx6HtxVrw/No3h26tNQnjuL2RcypZceVJICdplYK3y4BXBA579ql8RWPnaXuNtJHp+8lMLtcbTgnHAbjvjPvWNpX9ly3R1C/t7yNZocywqAQrDOxlAOT69+GavKjU54NlR2Kd9/Y2sSXBma30OKVvtI8mDLocsDEirknr1JAAA6Uy48G6dpdwlyupxX9rHJukKvvkyTjgBfVc9Oc96qNb39oyX1zNElvdtvgJz5ioG64YjA7fTpXRaG63F0ruz6ltLNsZf3ZUAOPkJGcL7d+9V7ScFpLQpamX4V0LwtK1++s6pJazLK3lXDSFfNDYHyrsPvz2z0rrtE0eyutNm0u2Nhb3bSf6HDYz7ZHYZOX3feyAeuOe1Yfie3s9S1hYxLaTWzFWN0kGxtjNkgqQMbcdvUc12XhG1js9clksrJoxCMWjXpVkkwvDgKAR+vX8uWtUk4813cVippXxGtvCsN1aTRzXVzGF2RyRKQWIwFzndk55wOQBVtLO1t/EA1NLK1t7+3hJ+yRxeWpDLxuGPm+U/w9Risn4qWuu3l5FOIrY2tviH7Zauqoq45XJPyE5zgnJqDwj8SNE8N+HLrUtYu7ifxVooH9iafPZtNYAbhyxUjLZz8z/dzwDxh0qPtmpx0b3Dl5nucRHeW0/iG0uol+y3Bz/qQDGyjJcMSxZfl+o+lbmj+ItOVpppnaGyBCCFUUuQP9vIOAQOnfHvWHDrkXiTXL7W00aGwnv5MxWWlRFIofl+bYmeBjg89yfat7QfCun6XcCa4uI7h4ikghuwGCN3GOMgkHNelWcYLkbIexDq93FdXUYieT+z45HldpUwzoW2oTg4B6euCSa1vB2gR28ltcSPbX0FwSjW6tlieobb2Gc/jWN4d8P3M2rXwW0hubVkeT7PJI0ccYAztDdSSeACMc8nrXTeGWvv+EltWu7YWcTzG5MVvIpVEIYFQoz78fiBXDOXLFxizGzTLt54LtYY3c39xDKpJ2jCgAjABzk4xx9KitdOhtZZp3kgjLnC7OSPlGST2Jrbm0r7auuX+rSSRWFsxgi2uPNc5+Qgfhjkeprgp5o7UyRib5QCyO/OeMAEf56Vz05Tq6OV7G1jt47yXw/pNstsEmuFVvuEndvzyfpn9BTVjFvJbWt1G1rIyGeOKM/K+CcEgHI5GffFeWr4wvLO+tXy1xb28qytEXwrAEHaeOhwKWHxjPf3nnT3BubyYjLFeAoGAox6ACun6tLdm6cOS7ep7Db3yyahZyTTSJHt3q5Y7iQcEL/s5GM57Vs3GqxX1kthFYQxlZBczNtJMsq7th5PUK7c9ya8wuvEMrQ2UdwkkclpC0e7PDbpGbj8xVmx8WSrcFIJDJP/AA5OcnpgY70oqcUrdDN9UdH/AMJlp+y4WQ/Y54flfqUzj7wPocE4Priq/h/xfpeqcyXMYG4IPNwM5xyxzwBk8+1ca2281C7udTkkiZm8trR9wLqP42OOQAfrx7iptKsbe8tbuKcNFbgMI3XaUbPXCgdAAeCe9ds6k2k769zB0z0WS8tp7mOGOWAPN/qtrhw/JHy4OSOKmhs3jlyZR1+55eMfiTXDeB44bDT0IWO8mjzEEVySgycYXuOp9/wrf0e+isbVoTeXEssju6+YAzMc5zznC+uPyzXbRzJQ/d1Vt1MJUdbo6jyW2DcSVbvkU8qisEI2jOOOao3l1era6c8ULD7TcKrRnDOEPB4Bz1K8+9XGt1tLeWWe6iV/OVFjkOFxn5+R3HpXdPMsPTSbnuSoSbtYmLDA2fKDwN2Mce1QtcLuYNLlgAdpwOvelvLyKzjebYjrGoZjFznJwMewyOfrWL4i+z332GRpY0E+2GQlliaLLZAyeuOenPNZrMqU4uVPWxsqXc2ljaZ0ycbjjGf88VYa3aOYBhtx/dI/nVTTblJreAMNkkqrJC/mCTKnP3gCdvAznv70sGofbJJo0dQUfA2nrzgYrHEY/wBy9Fq/mHs7fEaJjfylaRlRS2MsT+dPmtYooXkW480KQuFyOo44PX/61c/c3s2pRpbmdV8vP7zByBjoe9RWt0bq+s/LvftP2npbuu0xleC2Pw68V59HNZ1pJaIfsUdZY3XlKNi7to+fNJLcGdyPKyTyDmmPpZa8tlk+U+3NWLuyFrIVLfIPwr2oYuCk4yZjyFRZGaQqxZBgfQfpSsqspw6p6c8frWe2safazsJ5IYz/AHwACfxNNm8TaDGpX+0YNxGAFOa0jjKEvtWIcWbcMiqw3SZTGO/+FSedFEeTkOepGKoW1v59ukqySNC4ypRhtA+tTC1TcGQ84wOOnrXandaEWLqNFJjsC2MjJo8y2tpMGXe3Uc8j06mqLRvHtGVZfU5x+gqcW4PBZTkcCNsH6dBT2HYuqxZRJlQMZ4I4qGSTLA72Y49eBWbLfQRzG1Z44pWUuFcje4GM7c9cZ7ZpLHVrHU5pktrhZmjID/vNxHp+B7Vj7enzKClqw5GlcvtOUxtClgOrc0kt64DIG3sw7HP9ajWDy8tv4z6077HH5Y27nJOSoXr+FdBARtIrAKnTIBVST+QqY6w6tHHLclTjITaA361Xht4WdVJaEngpJFk/iKZI9tCcEsmSQqyYT8evvTuItNcvJtIlZvqSPf0pnmSy/INyj+9Hz+ppkcn7l1Ubeeq5I+vSpf3u1mVTJjgHGWwfoKYBCZPMO1Nqd3Kgkj86WTcob5plJ4AZQPzzTlmVMhmnTgYOQOcc5zioGeT5gPtDnru25/8A10wLS3S26rucKeh3AZ+nWoWvmUExfMgwWYMVwD36VT3tuYNbtIf7zIw/EZNSIn7oefHgMedpO4Y+poCw2RWMu/zzG3XEchPH1NJIrncS8cac9WyW/QUjeXDGTsncDoDn8qiuLySVfKiSRWbrhVLfnRcmxMsxWJdzKnOPlxj9TUcl9FHJglsf9c+Px5qpFpbR5e4mlRv+mmDj9aluJgrBDI7Acc/4dqpSJaJbW4k/1yJGCp27jGc/ma0UvWMgEssMQ/uh+tc9JKdwViyqOSV5P5AHNOW4TcCjySv6bMfpRzWYmdHHdRsxIfcW4B7fnmiS4dVCrCrjPc5JH4YrJtb68VsNkjqFaQZH5CrvnSygEozDrjG78M1d7okkF4U/eeVkdMBBhc45z1qb7WZQAhlQZx8uP61XiuFbIEMyAHjagNSpNNg/v3wOSrY/qKQx8kIdmZz2+86Y/HrSLGcMFmzkfwHOaqtfRyAo80ZLYGWJ/LsKjXTbXli0QOMny/8A9dAxt0rRvhLfzDjJ6VUe+kg+UW7j1O7GfapdsMeUV5JS/Rd4plp59wxVZY4VBPXn8PSpFyhb6ndO28wKydijEn86ttqzsMOmR6Zyao3kfzDdcHH95ef6VUjWNRlZpZtp5BOMfrVc5HKa0c8txuOyNlB9DmppN5+dV2sP75JH6Vl2vksytgA56lz/AE61px3CREECYD+8QWX+da8yZBR8u+b/AJ5gMOfLYgnv+NQm3kgj3tkdsZ/ljFbXnwyqRFcRp6EfIfwBokszMjDzQ6r3nGT+lS12HcwY9Slt+MBFBPOTk8+hzVr+1JPs+Wwg7sACT+GKmuLF449kdzFIM8xrb4OfYgn9TWbJb3LFUWRUIODvzzj2qdR6Fj+3rSRVj3SyMCc7WAP61Gl/BM2Enkw3A3kMR+lQC0hDFmVG7FfKLd6l8lNyyQWLMvA38qB+VUpW3JY9BcjMeyN4Sdp8xdoPvnmnNIY2QNahcHCqsvykfXFQ/ZbqbqCiHr5bkEZ+oNW47F441V4W/wB7ufrxV80XsLmtuVTeGWTYlkYRnCncpP8AjUsnnBf3kqhwPuOoU/nmtGG0t2ALfaI2xztwR+eKz9SazgdlaU+YBuwzrux9M5pWYnK+xVmvntVUmMoc9Y5CD9OKesssrcwzRs3IYSbsj1wcc1Ut7ywkCjzJCG+YArvz7Zz0rQmvLGKGPZcQwSA52t8o/lRtuUkT2MZm3GImQKcMvlgnP51PJYzLnpFgY+ePB/MCs3c8m6aJ4XXP/LPt9BipYdakZDHJNOx29IRk/kcUIokXUrq3QosodxkAMu38KWHWNQiTzHhMX95owW4/3cf1rPm1hlIZLm7dWA+QxnH4jOBVqx1CebcQhc5zhoSf5VpYDa0/xIsseLi6+6M7fKO4/QU1blryR28tgAP4yBk/TH86gl1M28fz2Rd8dVjH+NUY9VeWQ/uHRgOCyEZz+OKFERrzaI/2VnS0kjkYZykitj6ZPH5Vktp93HKjiC6Zk43kqf5CobzU7+3jDCXA6fMrcD25qrNqF1O6hJJiD97cnyj9aexSubthc3EkbrJCZPMPW5BAGPwqRYYtwM1pE+f4o3YY98A5rjrxbiOYSzTMSp4aIlWx6EZ5rSsvEF1auESSaMDjDHb+OMUFanSDUmWNlsYvM28NlG4/UE0n2i6laRjG0MuOWUvke+Miue1TxNqlkFeB4J+T8rruP14AyaTSvHF+tnKZ9FhmcDAUNtY/gR/WlYaPlvSNLvtTuZ/sdlJIGKokagtyWzngegP516LpfgPVpZt+p6Vd/YbBiLmSOLzGiJXO2QYyR39R71uLZ29/dDyb6No5cpcxqzS+UuMjeQTjJA/KtzSfB/jPw+rW0kj3GmMAWWJ3aGNSQA7bQeAcdM1+cyx0tlofQxKmn6RpLabDam/mW5uDi0WD5o5Aex55rM1Lwvr9vq01xaNb3Nzp7mMpHIIlGFG4ckE5DEHB7GoPHGnx6DrGlXOmRzwaqjM12JJN6yyE5VwrZIJ56gdBxV/QfEMdxYyJeJezX8zKBJGy4LknIKcDPIwSe1c1WU5WqR1uE9Xc17Wyh1bT0tbm8tdPm8vzrjzpW8tCo5UZznr/AHlHB61ytnbyRtBpltJHDdSSSSLImCqqq9RjJOeTxzyKqw6xc6DqFxc36zXduwZbeTaPNXcecK2cYIwR2zxUszPdxrqcEqC4adEhBlIuNxxjaB6flzWUYuJJZWea61z+zfECQ2NjbJhnnswtw6qpZclxkduOO/WpbHVFuLycaeEtWk3RiVY90gUDH8OCwOeO2PWtbU20z7ZdT38awiCJRDHHGwUzEHbt3kmQ464OBxmsK916Nby1mildtYuAxEnnIUiUcLkLn5zt6Z4yMUmpS2Q9C5pugw+GoxeanZLqTQxNKsjJlXVhwdoyOAfQ1p297N4nsxeaZdyLqyuySKwVhFEFJ3cnAAyeT61zGp+KTJbR2KedYSQeWWSbIfdghuQQMZGcEd+tWdE1mfw/4k+3PPFqEEMMiShgzJKCmMYHUYIOTUezm05S3E7GNHq839lSaLc6hHf2hl2eXFMCrOh3BkJHGTgbgOfpVaG08zVhbak/m6TICLpVLMYgCc7EzuA4GWx0J4p1jp9surXs97bRW9jIWBZZC3khjuV143DB471raXPbLJNMPtK2ca/vckbnAB2kZ4zkjpjqa6U7aIhFldNum1L7BZXYbTFk8i3ki/0eHgKduWIxkuV2k5O0571rWvwV1xriW4W50uJoeiPcK/J6jaMgduCaPDSz6lOiWlw0lujGd8lAzN6Ju74IzjkUmteHb3VdQZ7O7ntpYomYxQFzKVU4wpwBxnkg/wAVclSpUU+WDS+RVupX1bT77RLm4F1phlWHZ5s1uu6MbiQhIXoDjA5HQ0Q6pZ28kUhhktbiNd43sH5BIOGB7/5PFbfh3Vk1Tw/eQ3Op3H2Nj5UwkdpGCqVIDEcgA855HrWfrmh6Xo/2qW7T+0VYK9pcRMVDLg5DAduh454PrWcat5OnNWf5k+Y7xxrzSaZDFa+Zd3F1M01wyjd5S8gHHc/SuAmgl+wx3s58yFpTCMn52O0N07dR1rVuryGOSWW4J+zsny/ZgGbHrjggA/3j0IrGkvE1S5dbe0jSRTthVk2Bs4JZj349a9Kgmo2SI1NXU9G0f7CLa2K+ZO44+8wUj+9+I4+vSuGuvC9ta3jW/wBpl3qSA0a5IPfJxjr2FWIdQnn1IuLhYkQFw2cBj/d/pUrX1vYpcLPN50hUh4ccZJBUg9hjd+dd9OE6ate44mhawxX2y2M0ySKMi4mx5fb5B05JNdxHqPhVbWNNPRvtSyeSWWTHI6scj5g3UYIry+6VGn+1xhLeB3+Ri27aQuAOvPJ9PWpJtQSw1SSW2hjfy1yJAmPMLcE4ORjkYqJ0XJ6M6dEtD1CGaPUh5V3Cx3AqSD83lg87ueB0qvqWg2UM2nizVFt7WQTSRyE/vORkHJ5+715rJ8Pa4JFEt3JFGiwhyIT8rtj5M9ye1bEkj6pHZTW80UMrQ7fNkIVAD8oOP72FbkZxuFZqlKD1Hy6akc2j3VpNFN9i+yWsodvtJPno8e04bapzGcA/e9vQ1gSaxdR+LIJTtSzQgmRm2AgDADAepHQVs63JJpNxLPpZig08uu6MP5p+6PLIyMkEljz/AHTmuW1axk1KdWuv9DEahYxdKzdRjgdck5P41VFKbdzGOrPQPD2valcapdX800cbWZjC3EYKrCT8wUKoyeRjd09zVg+NrfxDLdjU2LW8MzyxtCxzuIByDzxnbx7GvPNBvbiGPmXzWZTgnhsng9PT3qW3jm1a9ttsnmz7WlzISpYrktu7Ekd/8axng4uRo6fKdla6/BeXE0k9xJBuLKfIwOPUE8/hjimeIr2KSaR9QSV7SdmWGRVJ6kHbn1AA6GsGDRx4ggF0odZQ7MWPMSqCATuHcA8+wpl5o1zq4ea2N4thaEokzB2AQsxBOBgZyev0oVJR2dkRy9WbUMyXVnHKbuezW3hUQ7CdzKrbQW9RnPNZd1q2p6XdedfSM8avmTYM8YBHB/Dn3qh4bt/9IngMtwbyEKwjB+VyCoY+gyv9K2YY7nxJfvBrUQj8mQiOOMqW2AZC5B/hUdfXFN01FXb0Mnck8N+Lr7xBeSNAuIYeVDDlsdAT2OK63Sjq9xqVrqDRSpbQl/MhLfNnBKkDHIPf14rj7qzm03TyRcLYFzhiYhuK9GPXp7+xrs9B0/WPDlust5PFf27KQkkMqtgfeUdc9M1wOMISVSKVmUmzuodWS5tILgTIIjgs3P4YrG8Xa9ZSTeSs880yD/UwplmPp7fjWbHqAs5J5Li2a5s4F83y4kLLt5wp/WuYbU7uWRiLiz0G2mbJ8o7pW/H1/OtlNxl5ES1RavJNQgjNy1jp+lRdfNvpAZD745P4Vk3nixYmiRfEAmbPMdjZZC/QtjNEdqk18Y4dIn8QXAOUnvZW8rGMng8fhWhFJrsPmQR3+jaBvG4pbKm8D654rrjyvUysa/gjxMzzyRPPeXJYgBbi1CBffIziu0mnBkCvNbwuxwrHgE4PGePQ1w+m2l0sDXUviafURHwEVQEfHUA+vU/h261c09YGt7bS9URrw3E6pALqYKqgyHEmCTk4LKBng7fWuqeZxwsfZxV2hez5ndmzfeKNEsdNgvJbp8sgwuznzN5VkxnsACc46+xrMm8aaSviTTli1ALDJI8M2/DQqFkKiQENgHGT7gjvXPa94ct18m41C1kjna+kS4e7udjRRJtABiUe/DDPQckVp/2Bo9voAlm0qSbVbW5SIXSSNE0IGACETocDOCSO+D1rgWMr11yzqNfI35Ix6Gi1ve6PLfX2u21vdQI3+hN5m42+WJfDFehJUfmAau+GfDthoc2pSEmNriTagynAVjjkevsfTrirerLHqvmraiW6sJotjPcO8bS5GDkAZxjtSXXhtryzs761vBbrZXCQ3VswCmWNx8zLnHTbjvyR0FexCgqC9tFXva297nPOXN7qNSNYOGAyccHr+tEjPIu1SioDyEbk/jis2Sa3t9sa4QL90t6e9TLJHuURhCDz8vU176d1qcrNSO6KwsgTIx1MuSarySRPICUAHUnALA+tVjcMmR+6gPT5mP8Agf1pFkikcBmDtn5vLKjJ/EUwRYUjkrEzu38Z+Q4/KovtjrJtDO77cfKcgY/4CKY1nbSMZmWRmzksJMipRapCgCQowI55PH13UXHYijujcyF2RmQHbubB5/zippLiSMrteKFj/FjccUqj5/l8pdvG0YAxxTf9dkBEC44YDaBj09f/AK1XcVhqiThmuAxYZxgEf55q2UkZR5g8tv76gnI+oqsk8UbRCQJGSccDP8hVmS7V1YIJN6E4w20Gi4iNg0xA+eZj1O0jH8s1FcB48oIGDercAj86rNMrZaRWeRfm+WYsR+tPt70TSYFu2cAFeSfxpDsV7qHarsMIRySPT6mqtvaiNdyhpCTwVfJNa5udv3YSqtxhgQR29KqybvMxs3p1+ZiuTSEyIW6rtcynJ6jByPakbyVHNtG+OCXOw4z9eadI8qbkWJlboQDz+Z6VFNM+3aRGwxnMyggevNO5FhsLsvEcIiQE42tn/wCuaekm5gZLtxjjbk4zUiWplhBVIgOm+Pj8OKHsXSH05xvd8gfpRqTZFq1uFVthaUgjIcLkfnip9yNJtVM+pfHWslftkJBSaSTaOFA2qP0qaO9umJM0a4GPvZKn3q1LuSWplZjjyoznq/mAE1PCrzbVMioB1TzQaijWBomLWoY558ts4/WprNjHH/qW4yVPlcfTgmq1KGyCK2uUUuyvjO4IzL9c4qZFmmJ2FnCnG5soM+wouLybAJVgzcBt5XHviq0txJMxWTzN4GSwkOD6nGKQD7q32svnwbcnJZhu6e9Umitdp2BI3zwzb6tRW8EqsxnaFR8u08/pmlhs0Uti9V1zjavU8emeKVgZkra3EjDD25B5DOx3Zz9OKeGuYyE2q+PvBXAP8+a1JLERbikiqndtu8moFs3j2tu4x95wAR+lPUhkbrcyqojhjfaMlXbaf51Pb/bYSRJBEinoI3O7HpkE5qJmeOTJZ2BGAoG6lhlHmbc3CLjgOpXH1rRMgtStPcR4AnwwyDjLfrVeHTWV2LKZWznnCAfkKupLLkYnwB0Plg/qajvIPOwJofNU5H7uMn9RVklG6tZlyWggjJ6eWuf5+1MtYmRVZ1kjYHg5Jqt/ZsPnCRTOWA4EcrfL9QalYTR8fbHUf3JsH+hxUsotx6lNHLmHY4z95gOKS81hNoZj5b5wfLZiMe4ArMlVBIrPqMAYjG3yydn40jRxKyob5GOOQsbAfXNTpclxNWO4maTCx7h2O7rx+lRXmg297IJpYp0cDn98uP06VShbTUkVmuHWTp8sbEGtdZLaTcNjShf4mX/EfyrRT7EW5WY8+lWVkrmESb8Z3FhLj9Mj86vxWIktYyZCybSc7FU5/wCBDNOexs5mD/Z4kwOpQg/oaozWNl5waK6kjcfwqxVT+J61p7r3GpMjnvmhkK4zs4HO39KqSQw3CqzRTBs7jJbzeW2PoTzVzym8ptyO5P3ZFfac+9JFJPaksLbandpisn5cUXitDRGfOrSSRMnnSeXjHmzDOPxNW7fVHhkcNcpHERnG/n6gDk1FHqzuyxFC6k4/eRrgevOAaT+ybSO482D7ODjcThxg9/X8qOdF2B73VbpXEc9q8TdHLMrY7fw1f0yynmhBnuoEA7tKjn6AkcU0T28aojXCqy8gAHH1GRViCayW3ZTJHcSOerIQw+hB96OYydyxDYorIZZ7Mnng/MfyqKaxWQSyLNtZR8qpuCk/SsyaMMxSC5MJ3YKq/Az9aVf7Qh3CJftMY4J80EH3AyKpSDUQWsTyLLcTM+1sAp5gPX1yBU0ciSeZ5UdwwQ8blBOPXvUSm4kYGS3nh/2mZkz7Z5zV1byaEhEKwADPyksxP4imaXGWlwI96LGWdv8AnpA2Ovr2q1cRi+jKwxwRuBjLeZ/hxVe+k1FbM3afaZoA+390VYKfcAcZGcZ/pWVaa4fEEd68EqzLbh0YFE3qw4X5ccgkr+BFcVTFU6d03qi4wcjmpPsvhW109YY1spk+a6ubdGLHC4zub16j0Iq9/p1jpV4+l6udTt7yP7S9s8jIGiUfO0gDcMN3YkdK4Kz13Wb6I2kPli4kbf516UO1QuQpDDGMLwGqhp/xE1LSdQuQgWVp7WS3aaONVaOMvlmwBgBh29MV+b/V5vbc+gubuqalc6tpyPDApEELf6XJguWBJJ4P3cDr71hWOvRabEl3OVMk6fIwYnnPoDxjHX3qnosEl7qRhu76UXM0Xk26K4jVsj7hORgfzrS8PeDxqYa0uQiGPcRKWA8odScnqPwrvjGMIuMhblGfxNe3+pFBPbokbcBjwWPfnqataprN9p9raNJbzRsz7luYXIQKBkYA4yOenrzXTeHfA8Oj3EWpajZ2+oWxuwIo8Zmm3NtHUgcHByM4z+Ndv461DSWsb3SZobO21WfZEtuz+YdqnO0sAdoIySRjOBXFOvTjJKKuTc8UjGvfErVrjUhLPewWcO+SVsjyIt4Xnn1ccLnP4GtS90Oy0+5ss2dxY3Fu7mOeFt0Eynnhidwb9DntivXNS1LVvBPhO9srfV5NH8OTtut4YYVSBpNmAg3AEg988Z5965Lxt8ZLbxF4Z0CwfRJNMfSyg/t07ZPtRVQGVY0RU5b+LcTgAZ9d1L238PRIrzOX8VaxoQWSO2SW9vHVi17MzBkYjAi5GSFHr+B5rH0BbVuFlus/ZHdAU3BpQegwR8uMdc0niXWovHWuPqEdtHYl9qrEkQRCRjk7eNxxk1qwgaXC88CefcagdoVbvZNlASR91cDpj1x3o5eSCT3JS6nH6bq0aahiYuI3chh/Dnt3H5ZxXcL/AGhfaPEksdxdRcRRXhXHCtna/bBGwjngY65ridOt7S/Fxd6haXCRR5lPlybAy55C5U5OT617V8OvF/w403TYmutA1rWtYUtJFZXDpNGTgDjAXIwo4ZTjsKyxM/Zx5qcXL0CKGeENDltdNU3N/GbEoySqrHMa8YBU8ZBxVqbS0h03VLS311bieSIpHhSNq5+4XPAyMggdOBkina5r1nq1rrU8+m2OlWzQo6W1m+2MueQrlsY2nb0xyOnauM0lTruowLEGWO3JKrvPCgAkg/lk9K4lCUv3k9DaKOn0XwPJ4ftpfs5aVo1juJoHkR4RGWBG5eepGPx7VseLPh/fNqV/Ks3kvIv2m2MiqNrEAsECnHccEDOKjttU1W1Vj9oW6cptbzB5m9R03EZG0Nnpg89utVPHniLWLHxR9v1C3kspsxyQwqnlrtCgKh65woGe+Sazi6s53M2keZ3nh2W6vBLNcxwQqo3EZDNjrtA6Z+veptR0vTNStVGCnkjKljjf7E5rZ8VapHqbPeW1niOc5aOFjlGOfX3Brlr5pLVkg/sq889mwI1lBdxnn5dnHHrXq07tJt2MrKxzFxpNxeaiYbS3luJwNyR26b2x1+6BnFTx2xFjcT3Vs6TkhCZiR+OPX/6/HFeoaToUz6XFCbaTT7qaRpZJc4kKIvypkDPBLH6n2FbU+ktH5byyC8ZV3Ot1GHLDtgkZz9aipmUYPlSuKbjFK258/wBvc3EjFcBYmO4Bk3LgdCM/Q9PSn/2+twogRI4hs/1ioMucE49ucdOwFel+KdHRVXVdNihafLxyR7CD8+V+UDhfvHp044rg20eza7t4H+ywlYmeZlLHAOCCfXHTjnJAr1KOJhWjzJFRlpoXfCdxaooeRWeUEDJxs28n+eOMevSu5t7iwt/tC3UZljmVSiKdrr7qMDjvnvk9a5Pw1Z2L74Inae3Vs7pgqkEDP4Dmtaz0snWPtVx9lms1O8RxnZwCcjA5A461nVmpM05nax22ntIb5bO2gN5OzII4o4AHCqem4cucVpal4H0u7jhgsJZ4prmCWOVLsAywzc5Gccg5GOAecY454vVJoNDvre9h89pTPsRTPtbJKlWXbznBx6dO9bFrremX2rpeeKoLq60q3jLmG1uQJJSynb8xJ5BIPJ7YPNeZNVI6xdjRaPlZydjp8UMgiMyb7eJZJF/iyPvtwT2yfpzirtvbz63NeXemhZ5kttjJHw2DIp6D1GRjqce9c+bg6prwn0y2W1trWVmaXa/mtGSVIfJIJw204GDXX6LqMOj2t/NbTXDRzOsaJvVc4DDOAOflfhvevaV3C73OmPvLU1NQurbT/DcunKcXjQ/6S8XBiQY/dDB6k/e7849ar2uoQxWMEflTXFisUkfk4KEYbcJTGDwAME5PY1k/FbUrzw7dW9vpzSTWl4iXCtKiZlGNu99v8fBHpwOmecfwf5l1HaWUkUyXc2yBPMcKQxboeOAeev5Vw1oxlT5r6HHV35UW00/+0LoS2DQGe3KhrdldVwckBGPJUdP8a1dU0XWtP0o3tjYRTPksWiySrd+Cf8/jXaa74KTQI49PsWlt22hp545Emt5lbJj2Fc7ThTkE/hzWZps81nK6vcNbxzA+YkisB+Brzvbc+q2IlDl3M/wTcQ6qLi11NpJ3lTy181MkDAyAfrg1o6A19bQ3mmz3DySWchYF1+9F/C+O46j8K6PS9BZW/wBBhhkuO3A289cdgT61Evhe08TTMVk+xagylftCuwOACSpAOCOtW5KcXGxHXQyvEGm6pp2n/Zp5obKJgJmuBISrrxt+X23Vy8LaUbhXgSa/n3YeeYlgx9FOP6UzU9Zt7u8tkEs2vzxoIxazLiKJs4A688flWrptn5atPcLGgP3Y87FUelTK8Y67kyeuhHf3kcMojuL+4htNmUtbY98+vrW3pYSCGOS0tlhV4t2JoFYlueQcEkdOatw/2Q9ul5c6dG7QjAjWN3zuGOckg+taOlfFZL8yWOi6TpklzCMJFdRFGbHJCHPBHp+lcM6kpL3YvTc0UfMp2/xE1jSY/ssekxXcl5uzb3CK7HB5VQwO7njaMHp6ioNc1We81bSBrmjWOmXVxa+aVWIb8scLhh3HOQSccE4NXvssnjqRtW1RIbAWwLLItwoZSe8YDAsdw69Rjmq9uztq+kSardqbxYpEjjTIMr8BXbP8WMAjJwT9K7YYWdSKqU46Md7LUx7XxOkevpJuuLnUFimSWe4uGYKpZmVQMlQCfmIAwNxIrT8ReKNKvNPhnQyXqXzhZ44ch4nVyqAyEDkDBz05xmuo1ix03U9JGmWdrBAjRq7zTGGZJHwuJEGWBUqF9CQfxrL0vS59P0eSwdrSRjI5DQ26hdoclOucEqBnr+Ne1hqNeUY1E7J9GZSlC9mTeH9civY5Yka4ne22xySyMSWOPTHcYORxWk0ayyNJJGQOuWBz+tZtvYWlvcLLEHiMarGqRyEgDBG084ftzj+lXPtRhvAqxiVzxjZz+Oa96lzqCU3dnFK19BJLK1LAsgfJ/iNPZksVjYoTuPCmTGfpWi6zLt3EIx7RlePyqINaorYkuJ5mHQk/5FdCZk7ldtTVgBGiqWPGX6d84xU6SXEjDcHKAc7T+tRtqjFWjdFyBjBbJH+FRea02HMcoZhgFGAzj9K0Gi35Cxx7jEpTqwZ9xHXrjpStcJtPlozN/dDsVI9MdKoNqNtakJFJMLg/wM6nP4dSakN48kiAxyts/hZgOT70ihzSRJM6/ZJGYjsgx9evAqXzGWMhkeFMYwhXn86hmvp0kbbaquOjStgn8qg8yVpGMkaN8wJVSCD+JzTuItbnRf3abmJGFYKWP45piltozEhVuWZlUfyNSLqCrbl2WSNe6Lj6A/So1ZW2ldxJHG3D4zzzk9aQxpuipI3s5b+BEOOPeg3E7jhbiQEEfKBnPvngUKk4OfNk2dCGj2nH5mjckgAaVFAb5t24mgpIspDK8Q58hM/elkH4ngf0oWKNF3m5Vxu+9kkfyzVbKrLlZwqNwu5Cwzn6Z/Or5ugqK8txuOOfIUjPPuKL9wt2IJI0bYHupZn5P3cLjPrms64gjOcP5pXqduSPzq/IyXEirHIrMoyvm/MM/wBKPJuJtii6KRkcwLFuycHv9ece1JvsKxnxyNkKqFkzzubBH5VL/aKQyOvmTqMckcj9adNbmJ/3t4rDHzIRgD8Kr3MjiQfvZ8KuANvyjHcYNSm0yGieVobgKwkXbjnflcj8qbuTZgMoVj/q1Jcn6A0xVkWNm+0LJI/P7zhvyqGNrlnVkf7OcY3Mo/Or5r7mdiwyxhSqRTuT/wAs8bD1qe2uAcLKk0SR8lWyQPqfSqvnXuUkbUIxER9woef0qSPzJNomcOvUyQvtJ9iDWkWQai3Vo2Mjn15H69alZUSJHWchMc5BfP5tWWtxEuIlERb+Hed7f54oummmiVF27u+GwB+FXcZpzKD9wmXsULEcewqsyJFtKWzMc/wuAufqeazns8qBNMisx5KqwP8AhUrafFHCA8hAxwGO7d/hQIkaa3blrVkGcD7x5qyt9bpGcWyk9N5GSazvLlTaf7QkRVOfKJ37h74FUrua3mkXzbp2UH+FMr+NTqG5stqqmEq0EYDcBSCcj8DUltqMIbbIikH+CNGJ/mayQsS26vDJl+qhhipP9NXYoeCNeuwE8/UkUuZ3I5TW+2RlNsTxrntJ2/Wkjvrpi6RTRO/+y27iqSLLMvFqk23rzTQwj3b9Oh3k8PuJYe1Up9ybFuO51CPPn2iNnkFmC8evWiZImj3vbsec/IBt/OoobqVSBsMBHY/MB+dKJFuWLbrhsdRGox+tXzdgKq2dm3mMYZldugfBHT25qRYYo8FYI4yP4nGOauRRxybAxZR23EpVa8024hYD9wQ3J3HcCPTrUtlWEmumaIthh7xYH6n/ABqtDdbZPP8AOhPHzGZt1PKfMVZsIvZF4HtUMtlZpGRHFNMT/e+UZ/AVlzMOVF611a1LDbIol6bsBe3bA6VckH2hS38I6eU279DzWEtvBt3PYbXxyQ5Bb9aNqsp8m4ksBn/nqcVrGp3M3HsaklnBN99ZWXPIaNkJ/A1nvp1tbkyRiSJf7uDj8qfZ/b/OGNXhuYx2YNn8z1q+2+Ml2lXcevzYxW2ktRK6OY1BzK/+jucfdCyRHAPruzTIJruJCvmqQDnIl2H3re1m1jaAMI4RKDkbnYg/hmsh9Nubi33hbZuNuyRzw3qM1Etjpi0xytcrNmWVShA2tE29vzOaha9iM8qst1LKOR5hP5YxSxWsqo7m3jKj+KG4449ADmrhmSCxkuLoPbwKgCNICuWz90HH3u/0B9K551lSi5TdkXyqTshPtMN9AFkg8tif+WkQIx9cVPCdoVvLXbnhhG39Biq0f2aS+kszqjLcbVKqoOHDdAGPU/4VJJ5untIkMd5PLGfnZW3KcHHappYylUbUZbEyotalya9lkikdkAhUcnazE/gO9U1aCPyo2MCSTos1vNcM6KysMjkjBxzkf7J9KqW80t0zn+zblBySzErg+ozWhZeM49Q02DTLrfqVnHKWS3dgJoWdSpZDgtt+9kAHocjNTiq84q8ZWFCCfQjhuFhaSSwvzbCRApaGXMbggHGf4hn1Haqtno1zpt/crFBBc3jMI5xMhzJsbcoLcDcCAOvIAz0rG8PWE+qaTrtompSQ6tbrHeifCxCRlkCqEzxhi+1uvIGQMZpLrV7pgrW80k5u0W4YX0ZQt0EqSemGZcN0yM98V8ziKzrQ5JfFHr3OuMLPyPGbyNRCZJp41Kg/ugBgDPfPeqljoSaslxcWsvlGIZMbOVZlxyckAY9Bn8KxtS8hribyGEhjOPmcEN6kEdRn86RdaZoT5smV2AMhThiDgY556H8fzqvZu3us77nd+GfAt/rtotzpFidTeDJuRLEJo8HgAg/d9zn6V1djYaf4Uisj4hCRwSR7Tawx4I474YkkHIz3xxXl+i+P9ShvYY450gt0Ty0hzsT13EDqc85OeprqI7nVfGEz2ItVuI/IaZjbQqx+U/6xnAzkDOTnvXHKnVU/eehcW09D0DxNrC+Ir3SrXwzc3cklqFUq5JRGbICk7tueBg8VhyXt/pGs2+pXcDmW+dlRSrSLJtXAGxl6A4wQSPSoPCC6rpsV2dOtnLxW5lkjhZduDhQxDDA5P14J6CtXS5PC0fg+GDxbrd39sQu8ewPJ5IJ+4rhTk+uOMmuCUI0m0lf8yJEWrfECPUtJt7O+0FbjUYX5ury4eVME/wDPI4VTgjLLzxVZvh43jjWC2ma/bzzxgiTT3UgqiYGEZQVYdecCsf4b3XiG91a5i0C1gvba6Vo4zq0PnCNQeHGB8pGB7fWqmqaL4m8OeMLKybNvrFyd8K6Xh5pGZiu0YI6nPHpVqnJScKUrS+8F2O38LfAfX73VdNTTmiuLi5BV7N5gFTP8WR2HBJ9Aea1JPhXBouuRaVa6mvinWLUkXstvAILCx5G5lmY/MR9OldbruoWn7Png+TS7Vo5PH+txbdQvVIf7JHt/1SkADtzjqfWvnm88d6zp+g3en6RfmS2vZC12wVS8hIwecZxn/PNb+zqVI8rd2zoqWpx5Xv8AkdL44+LWsfEDUJNFGV0+GTy4rWzIWM84G/A+fP4CqHiLVNP8L2NtoEsUl1d7lmlcPt8vIAwo6AgcfgK5jwD41i8F3F68ulJf3sgHkNI5Xynwfm24+Y89MiqGn2c+pX0k2qSmKG4DXTXUg4ZQTnt1LDHFOOFjR9yKtFfizl1buz2+y+H/AIg1LR9PurqxnttKMoijubiZHYxAkgkZ556HFZ9z4Xa0kmhjYedGQ8Vx5gPmKfugEAg46enFdj8O/HsPjD4RaxotxF5gs43a3kkUZ8tcDIAHbg15l4b8SJaXM8fnRxR7gFkVXkWPAJztLYHb8686LquUlLSxvznomh65e6Zdw3hMF/PcwIqpJ+7Vm3At9DhW6+5NZ/jpr34n+MNPuill4djmhW3luLy4ZozKpYEnahI42jJHoc45rcXwjeab4YGuardrZpfAfY7VRguMkhnA+7nnp0Dc9a5i38TTadbRi0kt57hX81vOTnjA5J4wMDpzXJGryzbp7mc5Iz/G9lrPhdZdKW3igilmCFowJEljVcZU45HfoOeavfDjR5rmwnkTy7csxO6TOAO5Azk+2TUfiDxPd65bw3+pbkNq4WL7PkxnOffkkj16VhR+KJ7zVnjS3FyrEyNAm5EPoAnPP4V0WqVKVupknpc9ZsfD9tqUMM1lqlvrMihyYYJ0U9MfNkkj8BTSsGo7dONqtpPsMf8ApFwd3HoWVVP515H4tt7nULi3vtEf/R2hIktdwjMKgYYNngA1J4N+KGvWd5a2tvbSXkMMflNBcJvUOR8pZwM8H0wcDGRXF9RqTjzwdx3TV2je1KMaL9qS6K24VDuy+4EY9Vz+leeaL/ZunyvPctCzlllVLkMI5VODywBYcY/h7HNdL408cNrVwbRtINjf7tl1DKpjCyjO7vxxznj8etYEfhf7faxS3bnz97hVWNgLgD+JH27SF4BBPevcwNGVKF6mjZpFKL0MHS9K1G4jMkV1CLOB9rRrIAyqzDnHBIJbg9OO1ek+G/DuozatYyWum/bGjmR1YMOSuCwwTgAjJINcfog1Tw7fyXk6uHZVwCd4eMg5VgegI24Htn0rsfDN5d6b4qtL/S4Lu5ixkeYpQqSPuM2CPTJ966q0nutjaLUnqM1COLxFqF3qN9avqClHD2duCgjyDsKHIyFODtGeBzXZ+EvCGreKobCKbTY4XvkcQ3FvAIpXhQKmJFAAIGSQx6+vSqX/AAhdx/Z+mz3F49m6SGS5tbdCxZQwIwc9ce3fNW/EKprGoLLFe3USoFiX7PKFKouTjpwDnt6CvNcpS+FijUiruWpVl8G2+l6hc28uls9qH8lb63uVR1ZSMHyyGx0z1IPqK5//AIRn+yNJ015VnMMjhnKj5FyxAI64JCjOB/Out0/WntLnZHrCTHG37PdFRu467hzn8KV/EFvrMK2WoWgt3DjZIHGwHoDu7YHrWsa1WKabCNZbMn1DQdJmkXWLuS7gnWB7K2WKBDH5gOFEgYD92dxGf9oEdKms9a0C28GPBeWrfbFnaWKCFlRo2IADOSAxHygkDoTwKsT3EEGjCGa6+220jhGjbiQdweMhhx1H9aytUNzb3T3yW41azmVQ65UyxgYCjk/MMYx34rzvZubSlJ6Ee069TN1zRrwaTbWuiwrdNNP5hNu2FVcEknnk571W0fSdQuYYrhmkCH5gu4tu/A8V2em63FqVqslvA1uqkgo6bGX1rKuvGEOm3W0KsgXI65zXak7WSM3K+5rzXkWk6ftGI5OrMpwc1zxuobHT9f1VzLb+cUgt5Y2A2ll+dhnvj0rIvvEyahDKrQbmfPU4xUVrHa3mk21rdrPIsYeR1ZsDefukDvV8vKtSE+pzGl6hDfMun6eqrI0203BIUlS2eSf5mtrU5hp9wwkjXUW+5GqygRow9x3qhDpkVrp4tTcrbmZ282ZIzvKn+EHoKdN8PUuYU+zXz3MfA23EgAwB04GMVvywcrz2JuhPBnxM1i+ju9NV3ltAgceT8gVi33NxySMfyNddpvhiz8SeLm+23dtbWqRET+T+6DtgEOT/AHucEj3ri77Rz4TYW9vYQ217Ku0snzow9QD0I56etdZJo4htLZbq7LG5iRvL6uDuBOMeuCPxq69OjZSprlbBMbpMi+Hbe8j1AyPdW5ZZ7i3kUpGdhZGTgZ3YH1NVLu+u9V1XSl1XUo57eRWNtGq7p4mc5Q5HupGe5Ucc11d94ftv7JX7PCqttA8xiN571csfAtxqbW1xdWkaMrK6S3E6wiIg5DKpIP5VyxzL2Osnp2LspaFPw/ZjRtPJu5XvFX5neVtzE9+3J7fgBUnhXxxoXiCS5NtI0Ag2kC4UIGzncQCegxz9RWnPpyafNNay30dzPImCttaJMAMZyVJGQAMnntWXa+GPC9pBcQfZdT1G4vN0cl3cKixx5Uj5VUkqCOO9d8c4VRxhTjb+vyM/ZdZM3lv7bULmWC2nszLCq7lX5ioPIJ7c1YmRrOZTNIqAxGZmYhQFHBJOemSK4y18KxeGdT1DWLiSS2ikiVI1jysaKo7+owTgH3qzZzzeJJNauILqJrHT442uo5wTIlueFYKOoYkErz97FehUzDkfKkn8zJU7nV6tqC26B57m3iYAlVkYAsuOxHPXFULHVtN/tY+fBM9hcvEttNPL5QKSbjvfCjDDC/JnPJIziuXs9O07XNYthaXd1eXemTMY7eMvLGyAk4jUqSQVH8PYflvXGmyazD5V/LbTOGVpISONpCsCycgAhlH1+lYRdWrO06tubZL+rmrUYLYtXMarqE0aAXUYcgMFJXr15H86lmjuFt1KqCvYbhxj2/Co20sRMgeViqJhVWU4wO3/AOupGgLQqyIuF+YmWTH6etfRx21OERpCqqRFby7TwzkjBp32y3jjDbUwxwWCkZ/Oq+xpAxZQzZLFYT2+tONnBJuMsUOFAKh8uw7fSrKEh1CwkbbE6j5uPMZifoBirlxE81uxXDv1CxtgnnnP4Vl2bQnUArfZQvI/1ZLc1I0jSMI4kL7vl3xHCDnqRSbGWprd7fKJBgAcuZgP501Y9oAFuWDNgYwNvucUG32qMgkngsZeaWHTRcERqs45+Yh8pjPr1qblEkdjdySIBKkarnnII4/GpljnXb5kiZIwOTheaebGBWIBjjkGfvNkfgKZNZonzgqx43NuGD6DH0ouMjVrgLIGIGGwWVmX/wAdqHzlhLDzdy542xkMf1qSO382b78YY9fLxu/PNWVjiG9XmCkjhiMn86RQlusRjIlZgVGQrR8fzpY4IJFJTBQY5RuP51G0UAtwsl3HI3Q7hjP50yKx+bYjxqmM/u3BFFySZYY1kzGIdxH3iPm+nJ4/Km3XmLIWkXJB4GMk/lVO4b7PGGESzcg5zj8DSRS3KxLttSiD/bGT689hVXJsSML1Y9sUEG0nLMXyw98Z65pMxK3HmZbGSxyvvUAkuUaUtBaoh+7I8u5gPeoosJ5TAWkm75ix+6uD35pXuQ0W2ntJGyBECOMiMH8qT+0EVSB9n46fJgDj9agmkW4kUma3AxwEj+UfXmhcHCxvbzMMfc+Ufzq0zIuQ6h5O4rcwEtxhYzn6Zq3DNDDHulFmrn7zRvg/XpWdLbyS/u2FmXI4UHGPxpf7FhkZQWQtjkLJgGruzNml9jhnXdDeruz6ZAqleQ3axj7NeQ3Dr1+aia0aEZjR7dQOGiI/+tUE1zdSRhTaR3xHqDuA/Ojm01BDIby+Csjlix78HbTZL2eNcMUKNnBXOAfpUv8ApG359I8pM53qGH5nvQ2nyXkp8oyq+M4ALYH9Kk1Q2S4CRmOVYlyeGJK7vfg8fnUsJSVSFaNye+Mn+VR3GkxToVe4lEq9D5Rds8Y79PxqEacIYw4kKsp+842HIx27d+KNRWLNw4j2p5q4P/LONSD+Oau2K28nD3jRt3RQDj6ms2NXWNSlyincRsJUjHY5zUi3c9uxfbCAwzwFoulqS4mwbgRW8n+mQtCeNpQ7m/pTY0tJ12sY5eBnZ0H0xzWXba1dXEhik8hB14TORUi3HmzkCTaQMFQAFP51aZnY0ZdO3OQjxsCOigk/Tr/So4dJkUMipCcNkb24qOTfApCPvGOF2ggH1yKijuDbx/O0hY5JMYOf5VWgXJJtNuy6qIoGO3IELr+vFVb43ittK+ZHjuwHf2NCeXNLl4ZI2HG6o47eH7WYVuJIxs5ONzZ7dPesZSS0NUtLjbyG7itVcPH5vfZ29uppqxttUsskjZ5EnAP5VH5sy3Xl42mMZDSMNuR3xjJpkWpSyzpFdNH5jsRvPyrgdsccf41k9DRRuS4aSYxhBDLn7qxjH51o2tvK3E0ccjYxhlz+fSq8rxSTqjOuWyB15P5VAk1hDC0qqYriMlTIq4ye/TtxVRqKL3IcGzRazsbcES2k0TdCyk7f1qhdaYsp/wBEM6x5+9Hjp+JrSsfFgWNTDLvKnqyE5/WrjaxDePlke2bOSygAGutSjLRMzV4vUwGa0so0EkckuF+9JgbvriuV+LF5L/wiMduoZHt5vONsT+78sjp14OTn9a7zUNPtr2F50kJdCNmwZ+o4rnda0O71aOII6GFjyqMd/JPt6YFctamqnuyV0dkHFK7PG9S8Za14gFnN9m+yA3EakxkRIkhbIyTwp6EcgYr0C58VXcVjBBJqccOuRzRNI8Lo0dzHvPzK4+U4xywOPfNcj8Q9HvvB8lrNpcVpc2rMyfZ5beN3EhAxjKc9BjuCfc1xng+6Ok6xZNO7WcIlMU5vIy0MeCCdyjluOoAyMj2r56rhZ025LRL8TeNmrn0bfSXdnfMLrUNg8p5UuIJWZ2QcBgVOcE4/XjrWPrGtN4XbSb6GNtPmu5/Mka6zJBfQqyghRgYdCwbjk569qw/CXjI3Mf2K6FhqltcStDazPdLC0eSMIXIJjwDnlSCPpkc9438WiPT/AOzrpmZ7OZRDZ3lqryw5+chJRlXAbIyMHGOOSBzqvUrrkqRFyqOqN2+8XHSfEGqtrE0hm+xkfZ4Rnz0VlbG4ty23dg4ydi7sk5GVY/EDTZvEVjfGMWirGGSaVW8uZSTnIxyRzxznGATxXJ3mhax4i02fU7CdNQeFSXtYgxwjY3bR2wSPl9T7jMuh6ppkunx2uqWgSJZgyeexJt3Cg5BbkKcbSvsO/WJUY8vdlnM6f4bNyt/I80LwLEoVunzkgbVBPIGSTgHpUdr8OFk0u8vLue4tXjXNtCkAbzx1LEsy7V9MBicHir1tbpqGsJo+lrNJqFxKFiXbhHctjPJ+UAZ5z2/GvS9c8LaL4O8KTy6ld3N7rk1x9nto7BQ0IZSN2+TuMMcAEfSnUxPsml1Z2RimtTyHwz4dVvEkVhcEhdrbnt2G+Rcbht3D+nSvXJvC0eiaWl7bHU7Wby1gCqh/eMx/hOckYwMAdq5zw/pskOsLe2ulfa76ZNm51IVGxgnbzg9sjj6V6TqV43hxraaW6Rn282MEg8uPOM5PTPPTccc1y4jESclysXwnOaLpN1qtuLi3jkTUyDbsyllKjkNn0znvU3iv4c/YPD50xreawuIpo0n1BURbcQP1JYhW6kDGTkgetRTatr+n+LY7uNpLHzkwhhl2K5AAJAU+w47cV0Ufj+We01GPUbxruNY9jLNEsgkc5+Ug/e9cE9q5Kjqc0akeo5a6ozPC/i60+DfhW7tba8j1a8uZfKsMQ4KpnLSMoPQk+tdjpKTfDO2/4TvxNOt/4zvYjFpmnsqrLCr8IdvUM3P0HHrWp4G8L+HbvS9M8e6tpAsdP09Wa1tdhU3M2fkYrjkDBx6k+grw3xL8SI/iN8QtV1bV42Z4Y3WysypONrjC9cZxu9fpXZRhq5ta9TpjFUY+0lu9jjPHWva/rGtX2oXd5NGt2WjlcZ3hSRmNgDx06fnXLaPp95clowjMAxKANht3A/z9a1PE/i64166XES2VrCSYoI+wPUFuCen6mrOn6amm2tvqe6SzYZXdc8JK5GSF9gOfy4r1k2o7HFJtu7KmoaDd6clvLcxgCUJIHY888Y9//rV2NxbG4tbSwitYWaGFtkUknLDJY4BPOSc4HWvOpPEV2JTbzbZYhkBJVztB9M9Ogr1JtO0218L6Z4g1BoLl2i2xRoMgHdn5ip7cgd+eRWFTmilzCuZngfxhdeFrwLa2/wBoto2Z5dOdynnJIoDpu5IU7VNbektBda9/ay2LWcLYLQtl1QnqvPX/AOtXH+c+oaxHJcMxvUCw+QoAVYwuOQB0HGDXpVjN5NihlhQRLlmaZjhx05xyAK8zFtU9UtWJmz4mvr7xvqNtNe3ElzFDGscdtbEsEXHXHHXvV21hHhy11SfT7WZY9QtGsxDMwZdz4UFTklTnr+NWtNDyaNI7ppv2Xy13TW4Z0wRkZJPUZ5Oax/Jj1a6Nv9sjcKd6SRAEDHpXgc7T12RnyvcfY+FmudL1BIr2KC+0u1S7mgWT/WHzAFCrnnnqe2R610Wm6Ppcct5qUQjtBJHl1uJA0ynaC0hJ56jPNYsNlFHNM/2uwmnkTYZBIEdl9K0NQdYfDZs1j8q5kjIlncne64P5jp0z1rXn9o1G9jSKM3XdSj1HUrmfUZmuoI7JTbGJQgcLgA5BPUHOPbNc18SNN0/VbG0u9NfyJoyxuZAhXarAjaQTyclsnA6isZtOv7PWoFuIEtUt4zIY5lyQpQnBGcgnPQ88iob7TpNQuTcNIVMpDGNTgjjnPtwfzr2qdJRkpcxo9rGbptoFjFjBdLJFtZnbdk8gbs8joAcDNdfZ6dH4fWcwGe8tIXypiY7HBUbnVCM7gAc55xjIFc3pOkzR2c2mwuYrgEyfaAuAxIwoLnoAv65rc0nwrq0DxO9zGlrGP9c06iTaP7uCcH9BXROau05EFy61q1+ypIulGe2bmJ7icqpwMn5R/jW9oviq51CZDZaVYGSJd5Vpgp4HVc+1VbTVobuFLez0ua5itwuZtgZVYdD04yRyc4qeHV7+6ikto0hhVj8wMm4j1xgc/gcVwtp6GbsatxrXiO/kMq6WqxnIzBdIegzxXPTeIbxpjGbeRLhD8+Yw5698VtWHhfUbjM91f+TbZz+5Qjd7DJras9DSO7MiRPBC6/NNIAWYDsT1pqyIPPo9FvdWd5Io47pGPMROwr6j5uP1rpPDvgWW+0nVdQt9UtLSTT1QNpV7P88obIzEec4I6dORzXVrp1vNayzGRYLSEEjJ+aRqzVuLUKuUWKDGY4ifvn1z6UayKVuqOVsrq40tytnDK8i8tb4yoB4OCM47+30rR0nWmsbqW4gm8uOU8wDIaJvUenNWry5aSzOF8qFiVRYlOGPfnFR6Pps8kbLeIqKzlIvIGePfNTyp6sauW73XbtlubnUHinkLHJhwOvTjAwfXFcHM6tI2xSMk9TzXb+ILFVVLCOdWcD541bJH19KyZNMMVgxRIPOU8JcSKn4gE/N+Fa05RSCSZj2sLNtdlGM9B/hV7VrmS4uiDGsZUBVL/LxjsRTrqxMdja7WEc0rjeVGTt/z0rR8WTWuhzW0EwX7NMgA8xfkLY9e341b3uO2ljAkzp+Glcwr03SRl0z7kdKbvgcF5otijA+0wybVPp8ynj8a1Yke2tZZtPmjmjx81rcAkIO4znj6Gq9vHBdXIFnGLK6kUl7eQfu5h1OO35flU83cyszG1qaWNo4XuJCOPJm27yMnlSelbFnY2qwqj389/MoGY1jw7Y/hJFUJbU6LqUNs8Kz29wd3krckCP2YDnj1Bret/GkUeoNb3U0NmkQCRLCAsQHrg8lqzm5uygP1Og0ttMaB5b7S75LjAWCWWQhB7Bc9cetM03S7C11Rb03UMm5SG81nMiZ64GSTXH3utPKoU6pHcMshZEMJeNgei5UAj68nnrWT/al9HeSF7C5RssHa3lfZtK4GBjjHX8K894Oc2/e3NOZHpGoa9baTrSeRPA+TxLPgFgQR8u75vUVetb6DVUkLWtqpKkxspCI5BxtJIAB+p5xXA6loI1yZLmaXNgpUrFKpZ1GRkk8Zz09Oa6K30eHWoluJSy3Hnl5Ps0hMPl7tqBVOecqwI9RXZLJ5e6ubV/gWpI3VMojltL3R5BuVoyqPv2rjkle4x3GRWHH4d0zS5ILi1mXK/LcSDcZGXDM5HAAwq7jnGDkg9qrf8JZc6X4ghtbN1+xyoQskURIMm3pnOFyMlRjpnJ4rXg06C40+xktL28t72CT5raOEpEVZgXDSHGcjcPkzwxya66OX1cPJLu/l/wAAOZLUx9WkuNNk068mtWs3gkNtNMsh81mjcBScjC7diZbP5V0mgrLDYtqEU1nALw7riyUiQQyA/wAEgH3Tn7p+6R3zTLiO3llud0xBY728uLO5i+7O7I5BAPTtjpVHQdEtLKGS2VJVMkruiqe5OQw9DwOPavbp4CMKqqb2OadTnN/fcyZYeSq8kGZsDrjPT+VQKPOOWmgduvyEn8elQWK3klvGNUu5tTm+Yq0hQHaTwvCjH096fBDD8pW4ZY+hYjdx6DnivWpuTinPRnO7X0J2ZljRkf5c43ebg/pSMspjUk+ZuO3iQfrVeSYRsGit/NVWwXOMe9V7+SSTkWwwvA2tx9TzV8yEXI7eLcGMUAkJ+Y8hjx65/wA5q21xlWdSRuI54I/xrFZ528rdHGjnA/1pz9f/ANVaCW0dtlQkEcjc+ZuLE/TJ4plIuF55oVlEVzljhWxj8QOmKikvLyONiDdzBB0AAB9c561HdxpHt864mLgZ29ePb0qJrqCXa8F9OxZThEU4z6HnikUWl3TRMrlw2OVaI7u3cGoZrdI49olO9jnyQSccfX3H50tvGTCVczzbhk/OOOenPenSyW8aKjxyl2OFVMbmPfkd6NBEayK0I2zpb7ecGI72/HtVtbpII1lk3kKePNRifTkDpzVBbjc5jsVCKSeZiTj8TViIMWWVzCEPVWl2Z+vH9abGTJqVpJImV8xCPmKwlQO2ealivIVlcpLEgwfvRYH50iMJI13wpIVHCwndx7VEGt1f5YirbeWkHr+NSO5b+W8hGWtd2ekfApItL86Mlnhk6gLuO7H0xUCN5iNHCyyLnk+UVC8deadZxfZ2DyTZkA+8q5I4A+go2Akaze3iLLp8UgPT5xjPrg1WkV2Ri62sRx1YHjrViezNy37qXGPvFiec+pzUbW7bvnVE2nq8m7I9QKNCGZNxbwXflwvcKUAyVRSOe361nf2etrcBRN97ldsfOPrmt95IrWf9ykNyyjJUYXH1xVfmbeqK0QB3HC8fTNBmxkNmltJH5jxMW5VZOMfXmtNYYMAs9uzem7Gfasdre1WVUw0j+qnpTpkHlv5Vu2cf61j0pptGdjoFkjjUPI6gdApJ6fTP9KozXEErZb7MydAFlZGA/Gsf7LcyLiMt2yoIO786vCxBXdJZwr2P7zbWqbJtY0bi1M8aGGJo0ZcKDLlenTPFUWhkj8tpJVRlJ2oj9COvapLW0ht3Zo/M3Yyf3gCj6Cp5LiNsYMeD/E6qDVFFS68mOFQpaWP+NoWVgDnp79qoNOm35mk3fw7iDuH0rfaNIUGLdt/+yeD64rFnT7Hbs2w4xkZQZPQ4JI96hlqxLH5mAyW3LcbVwBn3GaVbeWTDm0UnOD8/SkhjkuFBt7bKbckkhcepFKImW1fbE0SucM2cj/6x4rNyaHZBeanFbofMtHVVbAGcflzTrPypg0iwtEnYu5H5DNVZoVW3WRT55PWJV4B6c54//XVOHVLW3byp1aDLZCov61Sl1Zm4m/HJFHGAwmjXr5inOfrVy1t4txwwdupYsc4/CsKNThGhkDQE8bsAntjFSo1zbMJLeFdy44OD+laKVzNxNL7bEtxJCZJnlbBVWO8Dtnj8aSzkuWupybhraT7rMyLtOOR+hNUXk1eZt5tuVb7zADn8cU68t52tbh92W2EmNTjPHUcHkVlP2jfu7GsOTZkl6FuFYG8Am4w3yIWwckEd896yoSZJmV4o5V3D5nOSOCGA7EirslhbXbSITFJdQlllePGAcJgr+tWbexG5l3DBUZXjLc5GCe+R1zUu9rnXG0HZlPVLiG0kxD8qeWTuYEEfKR+HWsGaa909oImRpoWkk3cAn5j8ufxNbt5bhbOBbri7fzP3dxIr7skjbn/dOM+1c348jna1tbXT9kLTfel3E/w9QTweSvHtXJKpC+p1xptWUR11qTaPYteIPtTKRsihfBfcwC4/AiuikuHCwPFEZRLEsizSP8oJOADz1wRWBYq13aw2UlqluGVDM64Odp5OOwyRwOla2r2009pZmKcmWBimSn+s+5gn3yv9aylOatKGxcqVOLcaq1NPT9cm8wofKCJ/dzn3zx7VdtdchnVp4pF8uNTux1OMc4rAsYb2a3uVQx+eo8wq/wB6QgcqAepx6elZcc//ABIf38jFmLKYVTggMRtx1zXZTxDl1ucEqemhm/FXxU99pfkaVf26PC+ZFaAO5b5WAVj6EA8d8GuEsbn+2tUFzrVq8cLiTZcW5wiS7QBKcY5+Uex49Kb4stJm1eS2do2dDu8qVtgiHoSepx6dM1YsPB91q0lho8SQxLdTRmaaSQEICB1I5BA49zkdeKwq1ldubHGPKtCez8PzaL51pf8Ahy4gLxhrC+VPs5OxdzHO394cH0OQGGOhGA+s2lpexPr9pdarPEALqGYtFMgxnzFPZgCu3PBAANdx4w0nxJZp5vha7kuodDYie3jtWItV3fJLklwQ2Ady/Lzjg5B5HWPH2h6lNY3X9hvdSJbCF47iUqrsQFfEiYPysFK5LcHmvFi3UfMlo+xqdrofhnQNHhXUfD3jdp7m63THT/NFrPE2Q3lhWJy21cb1JBOAeMVjeP8Ax7aeKG1DUJbeSFWSOa1tmt4XZeMBnl2qxOFRjgEEs3Qdea1nUi0VnZ+G4LzT7e9iLRWD3aXZ8wsAyBiFMWBnB6nAz1rCtrK48RLLtkvgv2T9x52ds4XIEYPtgkdehFEaC5uebuO51lxqMPiSZdGs9K0/SJY8QpNCW82QjGcsR97I55FdT4Jj0rT74QapDdayiuY7m3jn8vLA5BDYORgH5f1qL4gaJa+DfEzpHPI1y8sk6sqjBt2G6JlwBg44+v0rl9JsL/xJBcQGGS1si/zTtz+83YOcDJ49K4ZRTXL0Oy1tGes+JPFFpDeFdF0y1tbOFSxhVyZCuP4mIAJ57VyV3of/AAlMryQXym4iVZPKaFliAzyOSTgDJJI7e9XXt/8AhGPDqxolpBFHblY5GkSORweDKxJ9eB+maq6d4803wzHcCDzZpgqNl2BHIyRk54/zmuKFPlTcEZnPw6nquri0jWxLafpgxJeY4PQbiT3OBxXp3wt+H9v4m1q81a5W50XRtMkEl3MJT5V0PvbRkfTIyRisjwnot58aLj+xdBj/ALJ0eF/tV7cOGAGe/AAJ64Gf5VU8ZeOL/TPDd/4Pg1DGm2V1Ik0qsFM+3OMEcANgfnXo0oucbNWZ3UYqMfaTWiLnxP8Aj+dW8ZRvGrReHrBHitIYkBZm2kK4BIAwfXsK8Z8F32kf8JFdy63N9mWaTdFcIrMI25PAXnrjrx1zXOatctcSf6xnKk9Tmta38NSap4ctbiOSJZzKxXaTv5IAHT1BP413OlCMddLnHUqOpLmZa1waU/ijUoIlUWuyQrJGgkWRlGcgfwhiMcdCao+Job9obGHVNQs5/Lt454be2kVyquSTGxX7rcZIPNa3h/wPqSX8F1FJNEQWjuJEQEorDa3U8kg/rVa+8ByR+K76K2jmXTop2YzR4Jjj3evAzg9KaqQjomZHFxSPHq0c9vvmdDkcZ7c/zrstP8O6pfabJA8F3FbNIZBCqs6j3A6Y6/nTLXT7Xw9qkEi3EylJ23Dy0dEzwCrhsMPfoa6e98ZtYzR29lrkl2xfYFhgUJwOoJ7VNWpKVlFC16G94Z0nwzpZ3TWN9ZTM3ytLAdvOO4zxW9/wiMuoahavpmqJLa7szEFcGP2Ncxp/iO5uoB52pSxPIM4ljXCk89QMVa8G+ModMvLx787w0LpHtCgGQ8ZPPTr2rx6sJNOa3ITZtyeNJLWa+0yxjT7BL+6XZhRgcFjxzmtWx1HTbfUNN1AumIh5c0SKORjGMEVwd0sNnNaz2pW4Rly2FIBPpXT+ClhmN3aX/wDo1rdRHc0jHG08cD15ry50YysjQguvEFlLrix/Y4GtppXi2Db5seckHA9CV6e/NX7HV7a/8X3MekWcf9nQLHHFJJKMqQg3Nh267g2QoPBqhP4Z0/w/rEP2eSecrIXDYI3jj5QOnG39aS4VZrsXdro8ZvZOFaCHLEBsZOB1zXbJU0uVLoNySWhb8UaOurXWoassoUBhG20b9zKoDc5AHPQV5+2n393d+TBHNj+9tBK+56cfU16DD/pdnMNUnntYtwYW0i+VuYnGQvfrViXwLdW1v9otZ96sRhM/fPfinTxHso8rRn7S7OXhuBbLFbyOJrtQqv5aghM4wSehHWrcaxveCWOG61LaobbtygIPY4xj6e9awig3eTNCbe44Vo5IyQ2O/P8ASpBJaaXIFgdrHBzLIGCqP9n8fap5lPVF81zT03z2s45pBGpPKRRjGDn2x+VTta3cNwJLhFER+6Gwc/hXMXXjyW4vFS1jF1K52xr8wA/T5vzpZtS8WfYJppLNfs0A3O7QMFiGAeWzx1B59aqMFT+ZnZs6vWdSvdPswIrdr276iNWHyKe4Hc1bOqL9lgF7NIIFA3u68k46HFeS6h461kbY1uoFaTgPHGHI/wDHqztJ+IGvQ6kJBfyzGHkkDHJ6grjBH+c12KjJx5kSeyapfWV/MiWl5FiUZWJnA7cKP89646HVZZNWura/Q27Q/KsuRsIHb2+vSuOvvEkWqTZlsoba5UZVthCk9cMAR+YrQ03xRJJdKVS1tZNuJYdjOHTByRnP5VUYO1ymd5Y32mXlq0d47SP5bIjW8rCNAejYHGR79eKx9HvL7T9ajtmumNlI6yGZ2DqOeu08jiuB/wCEhXS9cb+xme5EuDJBIRgnqdnHH511eteJLKG4s7pGktJvLCMsqh8Hrg496h03F+pcWjvvFWrJFay3Vvb7Yoi2+ZCAWYnG7Ga88+0QNrVtBdXUjySMPKmUkhD1II9KcfEza1puo2Vy8duZmBV87d46/wA6ztLsbiPUFvLjy444YwqqX2jHqpI+YnmojBU4tl3vqdd4hktW1C2aHV4/OtgP3cLqy++4f41R8eaguvapGbZ3QwQgOQgAZTzznnFc5Nps2oWso02wRTPNvG5vmx+Hb2rPsbiezv7mO/vLibzY/Lwqk4x0GD1AraMebZmdzotH1a40No3nkEsMvysrHBx7EdBUaolnazPdzyBIZCY4YGDv8x4Yknj+fNS3eni702GF5rG1KsGjW2U5Lf3XPYGrMlrdWYikOmwaeGbAmBLjd0w3oPrTlBMm5BaNZpfedODcoyhgxUyOT15GcfWt+SWy1NkUaArFU27oo1iQ4zyQSMnms6PTFuNQt2W7hluZtwkSNuAR2I5qW3ku1aRYoELxcMoYKQQcY5rllGzAt29hdaLayytp0rw9WdmQ7AOmBnj8Kdpvi9447oyaesysm0SpcRn5egySaW11DUHjMU1hPKPRV8xR3/hzVGC/0yzuJ5JLS0SVixIeLbjPPGcURf8AMSWo/F1+szRy+HDPZglD5LgsR6EDPNdbov2Szs5YrKD7HJdRq4aIofI+fIXawIOTnIIxyemc1zthdW2o2N7cB4lkeJjF5MY+Zjjln5PTd27/AJ2fD5uTJ9qmuA6MvzSFvmLYA5/z2r0ISlUtrsbRaSubmpaSdWntJbiH7TbIWklMcSI42EMxPlgBcHHVR1HYmrl9qdrqUoS00p7O3lLSrNMcbEHAyFVmIOF524BbHGc1ix+Ixo+uRTpIt1JbBZ1V2JjfPrng9BXOa/4pnPiGyWzvWhMiSQRXUYCjZKS3knGR0O0H+6RxxXTWjUvGcZbdmZqz3Ors2DSB32wp03FN+D6AetXp7yWOFikiCJWxgqVLf/Xrx6bxVf3ix6Z5riaGRT5xYqxAwSSB16V0kfiS8uNOvL1ZDIi28Yi3ZUCQ4Lk9s+3oa9GOJUlqjL2Z2EsnlxnDlzu6Rt0PpmqF9rn9m3tnBIhRLsssO5sjzNwADc8g56jvWnHqSappsMkDR+Uw3q5QKT7n3+tc9400O31LS1vNnnS2L/afMVgGCryQD06gE/SuuUrwvEytrZm3Z3kt9DBcpcxXkTJuKrhccDJz6/4VOv2q5t2jyqHO4CHGQPciuU8A63FqEf2JJXcqDKgaPcGGeQT7E9e9dp5nmthYMbgcrEMdKKc+eKZUo8rsUHtntyJJp3Z1GCFTt6Z61Mbg3UJkXMSKMFM4IOeuT+FOW6iayQYa3QZLbXyx9+ajXUo3XCzM6BhlSgy3t0rXcS8yxDGrskUsitlGUbjjceo6Un2W+yU82NFY8RqwyKj2tPeRJbq6ndn5Rn61OFxPI7yNJOo3L8mc884wPpQ9CmEdvNa/M7sVzgA/Mc+lPhur2RXKWJQbQWZ+MgdDg/zqL97JOzbCVI4eNsYOMnjtTZHCsXluI4k7JJISw4/iwP0pElmSa7aFftMfkxKdwUAEfXjvSSMVeMssFwiDIUxfN6+lU4bsW8cksMySbuPMYE+1NuGF06hr6Nh/0yf73qOcUXA0IbqXz2BiNtnJK/dJ+gxTGaZpGZ43MeBtULgdeeO4pqxwxyK584S85kLbm/MVWaWCOTMlzIWZsBclT/KncC1cRuylnYxBem9iM/UUW87pJ5a6kzKmSIV+UA8c9eeKqlbZS7bXnl/h35OcHv71bmkPmCSeV/IK52wIVVDxweKQxY55Y8ubvKEYC89ffvVW3aRXYmdpQwJ2yLkr17Gor6aBWf8AfMuV4VHAH0ycVNb3KNCjW3mb5BktJIvc+oIpXHYj33r7SoQozf8ALNcH2JFWJ5pVysisEXjIUL+GcUzdbsAHmlyWydr8t9Mmn3MzeRszIYc5Ct09M8jBpqWpHKRwyQyyFUhaIvzmMjDe+T2pY7Pdgxyh3yM+cw+X1qk95HEv72XAIyoVQcD0PNQRXEKoCqsqZ44C7j6elacyMnF9Deab7PMTNcHOMbYxkYqu0b3GGjdz22uBj9aoveRR8NLhvQsCf0qLy5JsmKdYk7rkZ/Sqv2IaL72csK7yzLjHEakn8eaJJIlKvJCl2MD5nTBHX25qGz+2W6Ew3G2XOCOW/WrsOtXVj5ourXc8mAHiIU07gWJJxFAoWN03cD5ypx2xVeC/+Vt00684C79w+tWv7UTUkAkjEr7Sqi4BBHpyOv0NRfY3bCrK1uAMHbGSD+QqbtFDGnbyHzBNNL/fLDaR61GbhpFjdUVmAJMbqox+Y5FSXFlPNb7LS8UN0LAHPU8Y+lR2Nl5e5Zo5OAT5sj56jn5ck9ulK9xjozJJbnymw6nkAKFIx0qBo5mjQSbJUbgxcD8f8inR28DSB4HlV+e2FGexOKGsZXmbEkU4VeCoG7360hMjtW6RQ2izIvzFiOnvyPepVtLeS53q0kSt1Kt0+nFMljvY4PvyW8QO3d909Khha8eQsApx/FKPl+tK4rFiGNHnZBevGGPBfkEcc+1T31pOtu0KXcMiyKwBGd3pk/iRWbdSGYmZCoeHAKqeCDxSQasY0YpbpK4U7Rg4PrzUuo7WKjDW5Z028u7VpJJobaWZgfvdTgjJB4ycY/L2rO/4TKR7tgyH7IrvH5wwMMu0lcAdMlh/wGotPu5IdP1CXUZGSVX3oAOAMAcA9OSfwrLm8q60u5SzC3CGMu7KSepBYk+vPJry8RWT9x3PR5Va7RcW+tbzVWma5haWRtnnuu4xrnHAqaMx6jdLbuyyxRuU3AZ+YYbaPqrE4+leb/Y9RYXElv8ALDcIs6bQAVA7Djt/KuwnsJ47i3ltYxHaFIJVOSBguN3zdVIOTn0J/DkVHm3ep2U+RNOT0Oxmj07SWlZ3kZTM08fny4wnHOQOPmJ7kdOlYepalNqmsXcdnG0yxwEsvVWyN6c5AAPK/n6VUvteSZp01CNoxMNjwMvCptY4GMEHlO3rVrSbPTb64hubcrBbyRrCYsnpgsBgHjBYj2r0aSU42M8TLld/xNG43QLHJGJ7mR1Vu/ynA9R71T0ndHdXsksPkrHMQrFs/Myhi2P+B4H0Nacl1PI4xIzw/dXDkjArLnuLbTNWdpzI9vdQhdoJz5qtwB9Q5/75rp5FFaHm8zZi+IYbk38F1Jm4tdwSTcqttByNxyDx0zz0qFo28O6LfC8jv5IxblbWa1jCSh/m6E9Fyff0461139nafeQhzJcLBLnfHNDuXHIPA9K8++JjahoWniyfUnurIwLLbTq4DghQSQpJKH5hkZUng4PGPNxKp8yi92OLZl+IrLxFotxp+oSXupadc3Vp5llNCWjIXaWCYTHysV4I4yCCOOOai1678VX0sDwnVdfv4EicXFtEGRkLFimFADEDqQGyMc5zXS6b8ZtQtbRI1vo7O4gmheJJrVJ0RlIUyKhBXdjuBk4Bo0zWtK1Lxzea9q0kd9qDu0qXWnBF8zcrKztEAMNzuyvIIyQeay5Z04NyX3Gmq3PNtU82/mF/aotmYAJZYUD/ALtsgHG4dyM4yeuO1Lp/iDUtMvBETIsFy+4R2pX5CSDujXO3PT5Tx9OCNa/0PUm1NJLWSW+gvCU+yqxUujZYKQTjOOfrXLDw/fW9jHqMKO9vJMFiUqS+OoOMdMjqK6IuFSGrGfVN94Xl8eeB9I2Wm/V9PRbO4uZXLSQxtlgzLg529OuRkVxOp/DfVfBurJ++iSwnt/KMiylnY4JbGVXB46D9a3/BPji8+GV3bw3VrealaXzbC7xeUCoOW2rksx6dSK674tLqMk3h/wDs/VZ57HUpflYxCJFQq3y4A3Z6cE5r53mmpK70Z6btLU8oTwTqHxG1iO9vUh8OaZCscUQvAd4iAwNsectwCew5610LaD4U0m8F2YbjxJISIYbPTLcRRSNxjh23Z/76xmub8SeJNY+G9wbSxsnhluI9txeTIzGQ5yShYnA6flXq/wAKIY/Dfgf/AIWD4htRE0Mb/wBl2rvgy7uPMx6noPbJ71p70tVsFGCnO1jb17xFpfwd8F2HhizEGg6zrbZuMSBzbhuWLPwCR07DPTivmGDTjDrl/aPeLfWtxK0ZmEivuJPDAgnnpzUfi7WdT+J2u3Go6imyeeViArgsB2GOwA4/Oqem+ANZs5vPgnS1iU/Ksz9eh6DIr0IRVPdhWxHNKy2RmR6DdabqjQ6hbtHH53lCJmKtNknlWxyPceorsYfDniPw1Y2yJZx/ZFYySLE5YtluFJ9MY6VqwoI9WTUbm5hnvIQBJGGwqYPDgd2HvxXQL4x+0SGKZVK/89VUDJ46rnj8KVSpzaI45SV9Db0+OWOztDdpC8TjIjX5CT14AxWSmj2Gv3l1clzb2zzGN7MdyvXODxzz+VN8O30lxdTx6heLdbATAcAYXnHT/PFS+D7WKTUltDM8wuJwqSSNjB3Y7muNxsEddDjvEHwxtbbUGtINRWK42mb7NIx4Usdu045O3Brj76ztPCPiJXET3MXl7o45FJ3bgcEjuB0r6E8Y/CfxL4H8SX93qNnLILhEdLmM+YixNwnI7cY/CvDvFnhHXtc8aPb3kB0+TdGkcsmVURn7pz3wOeK3pTu7SloOcXGVjLtfB0upTvezSfZLeYeZhpOuehUjOfoa09N0eGwkCJcTXioMYVdo2/45rV8UeC9X8PbvJ1KG6tfKEcjIoaVTtwQfQnqPYjFYcentY3W2RPNt5UVpJR87r/skZO055IPt1quZzW+hFmzvvDlrdeNL630eBo4HiXdGtwwHTtnvVrUEF1ew2UkTJcwyhJIkYDcAcY+mfzrh9I1d11mF7eGRTIdqCJMHNbzXyWMjyzySJeyAvKzknA7KMdCfWvIqUeSd+gnpodBrK3UeoW8kG2bUlkUxw/Ni2A4ywDc/THasHV/D895qTutzJdXsh8w3CykeXntxWt4b1rT4dUa8SwF5czEOtu8h8xjtJJLdOAPStfQdes9YmuB9khtjDJloxIZCpweCcDJ+tTGVSLvFEvm6HF6bb6jY6jI0987uifNHeqZUOevuO1aGn+MJrm+js5ra3SdGPlyMz7Qc5z1HFehm0jvrYPc2weKQbmDLnIFcP4w0fRtL1CJrW/t4twwVCGV4znpgdPxNbRxEKnuzjqSrlvV/GtxNMI9Tto1hA2q0MRZBx1Bzzkn9ajs7G6ZklubHyYHJMfmFXVuOwzxxXMSLbtdH7MZzArAtOVCiRvTHY11Wg3OFZbuwaW06LumIZR6A9cfSspcsbcqHY05tNtbyO3kvFRpLdNkG4A7ASTge2TUdn8Mdd+JmuTm91FCJLdZJI1G13SJcKCSVXIUcbjnArm9ca8kvIbu0d7a3tyXyrghcEEcMef1rsNK8Ya9ouhzSeGdTuNOurtSZpocJkHJI288DJxjp2rrje6saQ5d5Hm2otomgxyaemlPcHOTNLtLk47en6/WmaHa6xN9o+yWH2G0mwqyzJuK4HOP896raRcX99rsl9dWb6lHn95Ldbn3PnOev15rorzx5f2EkiW8UH2Xbu2TFm28Y4I/Su2UWtFqzPR6mPfeDZbj7KGv2ubohv3arkrg9D36U2DSxZs6bPKk27dxbB+tWdEuJVm86aVybnPyrngeozzUtx9j+2Rq7Fmc8uwLfoO1YPn+ECna6HtkVo0WeQHllJreXQYIbvzp2EkhXBCrx06c9frVX/hJ47e5NvbFUiiYeYf4Wz3JA6VY8QMr3lgsN2sDTY2SBdyvkcDdSSk37xSRW1dUl0zzrdFRo22n5BnPvVjS9Fu5JoJJrbMQj3NG8gIbPBAU8+/40+bSf7WjNiGFtfRkkoTw2KgkulsrI2mqzvujf5ZFOSMe3p7UPsiyp4q8QSaLcNHDDLYMcKqoqhCB6YPBrktFa/wD7Sjvo5EiETZ86RiTg+3pzWtfahH4q+SZbYXEQ2JMz7WZR0O3PXFWrFNNvLU26OMrkSKyHhh0zXVBKEdtSJS10GpqD31xKz28X2WRNrtDk7eeHHcHNdHJa3tpGjrq0d+Or2nmbiw7jH0rzizvrnR9aUFvJicbSAflK/wCf511ayQT6w8NunkwbAyXZkB8tsd8etKcLWJO50XUNFkk8vTdklypy0acPjv15OK0tQ0S21DUJJrS5kgublVBII2gj296yvDml6RrEMl1DCkGs2/zybZTkN0PGcYPNbM2pWemx2wZwkztwm3nI5rgkvesha3MH7HeafqAsY9SgN5jEkZRlb/voZAFSLcXsEk1texiZY1DMFZbhe/UDPP1FdPqFnCu3U7eRfMnAWQhfbg1nfZbCyuo7q+t/KllYrFdRHYWbHOG/vc9KxGZml2/hvUo0itWWzvcbWmtpyhPXgp0/SnTeH9V8OKLq01AzxZwftSBgP+BDFWdN8O2d+t9JeOuqL/yyhuI1SYY5GHUA1jw2uoW9g32C4mtYom+W3vk3qB3AZefzFPyQI1dD0eFnmmN2IVlG5YY8vCHzkkDPc557cYri/Hnh+9jWBYmj3+cfKEbncxOeGzz06cngfWtF7xvsM8g06RLxHVmk02UkSLkbtuD1x2xWD4q1+9ht5IWRnXcqwTXUY8znOD6889fevQpVZWUNzRLW5VlNxpM0YuTIbhY1UMykgYwVGcZ6Fh19O2KVLx4LNp2kWNJfMIXzuA4XIUqCDghRg+p9jUd5r19JcafcSSZCcRQ4+Tj8umeh9fc1RtZZdSm23QVzu2FWwpIJPQ4469/WurRoVzu/BHii6/suyVGLKtw6llTzEK4YkHvndg/Qj3rqvEGvSWNhDc3jf6PcJvIj2k7SWU4UdTuH5V5v4b02XSby5h8zydOebaxf5lzhgpOPcEcevvXS2K2l9mJjIYbd1FtNDGD5RTktIT2yOPbn3raGItZRZEorqcdHrEunyRTwzNB5itJsgONq47A44yoyD1wa9g+GuqaffYtjcu2o8t5EjEEsygkA9COeB1yD1rybX7O1vtdulivY4jCUMO0KYyjDGTyMYPH4+tXfDnn2evLdWUryNGSVSEDZgjkNk0pSdNqZqrNantutTRiHTYkeIyu4RoyoP97gnPHAB96iexktsy7YDuB5YnAA68DtXmmk3iX3jSO0uUutu9WM8kmVLENjB9OB3znPvXo19JawxyQwykSEbdjKSR/eyT7eldOHrykm6lkZzQ0rJDMR8qRg5LQSH5Ofp0qvJ9phtyYVYuPljOepIxj8cn9ahuFRQzfbPKiyFwqk59e9S2F9DcrhWe5ihYh42wrK6g9s85+veumNenJ2T1EouW5P9lY+Sr25EjAfOrnafz/pUUyR7gLi2j2r0ZSW3n0OelXL77OszRQwu0qHPytlfp16fhSeSxYLhYpGGfLbGPfNa3MmrFe3FlPM63BmERHToB7f/rpkzW8bHytPkcryuQPzHWtCO+vW/d7bchAcsgAyPx71Bf3UqgBbmRiVGVBGCR7VIiD7d9lQNcWrFZBkDjj8PWnQ3Ausy/KEPAjkiG78xVVfMEjbplzk8Y46dvenWtzB5bSzRZjB2jbk598ZpgXpI7ea3cTtEgVgw3ev5VPZQtPDMLZvN3HG0uAoHuPwrBvI44S/2dWmlk46EKfYAnk0QzyxxqbiJreL04ycdOOKsk6D+x55oJQbWArCNzEtgH6VTWO5uY386ySIoNyGF9ykdsjdkH8Kr2s1mYGjRpIHZtjsxJB7/wBKt+WiybVuTDE4PEf3j7ZPvQWUHzDDuIS3A++8oYke4GKhDm+WSWRpXijwrSLwBkcDPrwa0ZmitY/nU3s55xIoP5+tMt2lJPyxxo3OAMD27UE3Mfy7OOIfI4GSw80FhU1tcRTf6sbCp3crgc+1acdgNjhbVTIzEkvgk/QHtUdzFPpqgz2ITID/ACoVOOx+lToS3cgn8lvmkZJ9+cbgQR/9eoPJ8tU2tGMDjBzVltQgfbFFBIQzAAqeQMj269aWSQvcMrQrHGDgbgGz+lOMhSSHxw3E0Y8yZREo+YLxkH+tSQyQ2M4SBbiAsP8AWMuVBPbtUcNpsbzYUnOThmUEAf41Iq3+0f6SGj6jzOD9KvmM7GtazPDGQbyIhuctGIxk++eTVhr64ZnBgLPwFcOMfhmseNt0bqYVkc9uCPyqa0uLrB85FCqOPMU7uOw7Valcgu3UrFWNxG24/KHjON3vnpWVPDHbsh3XEcvJ3AZUD8q0I7qNj5LS7G647flmkbBuAADcBeCMYP8A9egopWd4Rnf/AKQuchXAwKdf6htbzoLbDHgvgdfX/PrVmSPKFxbKe3zkrj8zWZcW915IdFj9Asbg1PmULNfTrMXZpJh/dUEc1DDffbJ9nlyK+c+XjP4nuKjgumkkdjBckoMMyrhUx1ycdf8ACrVveXbbjECsQ74G4/XFFyWuw2aSWCUBUEp7+Wob86trNbQ2gLko33fkHf3qvIxuGAnWRGAJ2jgZ9eTVK800X1i6RymJyyneuQNoIJ/HGaxqR5o2THHfUpeKI7XVtLe2mklSQI5SRR0k2nbnHbPeuC8I+H7+9juLq0kWLys741Y7SRsGBz3VmOenFaawanaxzQRsZpmX51Y4JVuQAD+I9QRx7dR4RsRpdnOzXHlylfMi09t26TcFG7djAAPBB9PpXnRjNXVTU9CLduSJU0Oaw0/TbW9csylxAHAyM/KFH6jn3rpopLaaXb5DbQhKMoIXBKllAHbHQVmXEZ1i8msZLLykdIysqMgdJFOWCnODkBV9eKS11AQ/vxO6PalmJmYhVyepA6jnH198VEacqcuboWrSW5zUltHqXjyW2iRvsNuhZQE4Z5FKDryM8jHsa6Twu1ra2ywvG0xe7aPzZCCTkFlIHY5GKIBBrVu94LVVvFkWeUG4GSFLYBCqeOW5B5Jz7CLRZJI7iayv49iSTeZbXNnIrqxUDCtnHzAAYx1we9dVK/PzF1ZL2XI9zpzDBHCZUV96blBdFIrnvEayalpKy214rXFuVuLWExhcsvO36kbh9TXWWbRzQ5S9Xy1HO4Hdj6jNYHiSza0tftYvVAQlzsbBLAE7hkcHv+FdzatqeZBc0rFZdaW40tNSivTKjfOd0Z+fkgkn14Fcpa6Cutak0sVvDet9oXzbS4BVZ0YjKsy/MDkjBHOAR3re0mZfJu7Bbh7mCOdsShdqKHBkYn0ALc/WsbXL2fwl4it5QxhF2vkja/DNtKgk+w3H1BxXBXiqkbpnp0IKEuWpHc4bXPA9vqOu38txb/YkQSstrZuXVPnwCpY5IUsOpzxit5fC6eHdBGtaDp818ptmWW6E67lOMkhMlht4YNgHAznHNdP4hvNNmu9NjkhbayyQO27awV164PfcgHoa4fXNQmtfDGnldSTSrq2mmCyAEFhGSgIP4gbR2JzmsaiUqahFnPLWV2XvEmnx6fb6fe/aEs9Te1LGWVxEY5DuxuYg7g44wMYOTXC+HvG15o918tzG9jOY1mBib/Rwrhs4GcfxfdzkMeM9Oi0vUIbvWJ7XxDeWupWkllumuLMcABclRhcB1AJyAeAeDmsi80vS/Dt1qOly27zQqpZbuTcrg7gUI6YyvsMg1xQiop0qiuB3esfEhpPssZ0a2HiiCYtwwUqCPu4ySSfSmWH7QV//AGtFpmu2rWFq22NoVkMccbkjErd+PoeK8Ik1eawuo5yrLeqd/mknPI6nnr3z70zTJJNc1m3iubljJcOFaeYlyPc9TxRHBU0tUdUZtPQ+39G8D6zrXjIWep21udFtY1klu1VZo7qJwCqxuQM7u+OmPpXHftZeKLuHxFoOhpAbeyiUSxW7LtViDtA47Cuw8K/E3w/qNxp3giKaa1trO3gbSrxpTvncJ8wcdMHgj3rjP2kNL1vx14l8PwaRbzXE8cDLcSwg7IzuAw5HQAg/nXHGnGlJN7Hr1OWnh5KO54jrPiB4NSjzaGynOPOKxgN6ZVh1GK0dOe3vAplN5MZXKsI3y0fpvUjBB/3hU2p+Cb3QtQa01qRJxAqlZ1+YEH+Hsf8AA1YOtLbBYbKJA7DhnOCf6mrcoyXus+eYusaDb/2tHNZqYdPMalo7nLSB+jAEH7vcGn31nYSTF7ezkRmGSobgYHQc5qsftt5CfOuFiUjoo6fnVF7eL7r3ckzeitnPrTuTdl2yjexvXlt4miLja2X4+tbuj6rc6XY286jdcb1UDP3zu55OMcVx9ylpCokaK5BPAYEj+ftW3p+qQzWtvan7QJPMJAlGQw/+tQ2axkz3O3+L2p+BPFC6wukprWh3IH9oaXKcRzo3BH1+oIyKp/FxdPk02TxL4St5rrRYZxCLNpDJc2pcbwpU5+XLEAjjiqfjTw01uvhq4nZkL2yyNCxwcDBUkevWuLutAkk8RR6p5k8UlqfME2/yxg8+meh71zOcItNnTUm/hkcNqcXiDXLu9NjLfp56MLmO6QImwLuAI6DAGOeQQPWo/B+n61Bpsl7JDbm0E2ySOcYL8ck4GSOfWut1XxM1xbywjzN1xIWeTfnd3B9xWfG0t5GkK7olX7rFS2W7saudZ8vLbQwvoVtMiAvprlPLt7jOQhbaq9vl7Cp7u4gup7WKOGCKRT80kikh+e/rxnr1q/D4feAPcXV4Loqu4RsQi7vpiuY1bVpL7WLDzNsMLM42wbfM44A6jHPPPY1zQh7V3TJWp7BHBo+oeH/7St762Gvac4jeO0kAi8hhjITd94nPAUjBycYrNbxHapcmCO7jngnJnN20KxZ67Ywi4UADqfeuX0GS50XVJbKQSyQmFhBK6jCr1UFTjHfPXr0qK81S2v8ARraKWNvPtZW8pto2LGeSOvqfwqnHlsjpk1yJI3tL8TS6tdX0UrD7HExkCxjjAwDtPftxWI+k3FyXcNFZQPLtFuSDcEjJ64AGcVqeCbiymuvst5IsSSH91NgbVfjG4+hwP0rultX8RaTqVo8Jh1SyY7clXSUAHlSB1+h9a82dVwqtKJz2ON0XU2ju7eWa0+1JHlFhaXbtI7nip9Z1Oa8mY7VQO2QF7e1PitfsdnmUHz2BJkyee561ytzqxkmkSIAyN8o5+4PXFehToxi+fqZy7Fq6nubNZ7aCaN3ZWCKse87ifUc1hWEmsXFwIp3uHyvKqSoU9Ac/5zXS6G1rpMZYr5l03zNcsRyPTB6U3UPESlVto0jlkYkquBz7Zrqg+XZCOam1LykubOCdppmXbM7gbT1wAP6iq+nwjRt9xcWbSSOuCqn5FHr7/StXTdKjtmknMKpuJ+XaOM9qbqNnqt5p928J8pA3yhWG4gDofrXTzdEMxbe+GjTGSWBlgnjG2dRu8pj0IX/Crum6utnD9pD2+ozZ2RgZJOfUcEGq9nrT6hZzW0lp5km3avHB+vpWFfyHRbmaONPKyMBl52n0rbkuCJtSnjgjWNVmN5JIzy7j8q89APyra/tK41m3sbaVI4I7UEHzCEPPQY74/rXN2tvA2XmYySyAthXBLH3roZdDuI7CF5SyXUhBPmdl9Rjn0qJpLQ0Oq0m9g8OwMmqTyPeyncsyHcgTGBnPcetJ9ibVrmZdW5VT/o00eBuHv24rKuNLnutHiW5m+0vA+ZFyd2w9we3rVu+uUSN2iuWljhiVI1ZTyceveuPle99SXLuchrmkvp7TONjwO+AV42H8ema0PDt09rNbXlnYidrZGW6iGT5wHVjwccEe3FVrwXE0YtmDS7CHlWTlCeoAOQam0OONor17LzrORkZGZZzubI+79D0NdXTUSKtx/Zt1IyoZbG8O7ZBJh1J9N47Y9ao6XJJYa4gTFyqZBTfuVh3Xcvas83k2mXxtyq3EU2A8Uij14w2OD9K07e7vNM1FZ7R0mghYjyVUH5QOu30A7+tdHSw7aHZ+G/FelRx3d7PcSW+sbDELfGElGRg7gOCK9CkurZdJWYRwyXUkIdPO2ptJHJy3GB1PfArxayubDUrqKaa1+zlZA5kQEDbkZ4B547Ad69rk04nwFexxQmbzoTHHEBk4Zfl4Pv8AyriqxSaKUepqWciNpsyh0VvKLHY3GMZ59qqx/amsI7S6iD2V3GsyxSrlXQjKt/KuL+C95PeadJaStlrN/KJzjAPIGfbnpWvfXdr4Umu7QXqyBbkNtk+ZkDAnGc+tctSHLNwDld7FfVCPDV8YoZvkX5hHMcrg9CpGSB9c9K3572XUtKe7tII7OeIDIKEI646gL17cis7xposGv+GxdW0Ba5i5ZrcjJQjnvzg88Vi6V4kudJgjtbiLz7QqIxDkKwXGMg/UGkoc0eaO6LjC8bot+Ra+Jo5cRNZapF8rfZ5PLOR/FkcMPwzVW8hn+zrBqtp/aMUSAGUr5U0eSQdu4YY9+Pasy4vLLRr65uEvLiSRxmMA4SNicdQOuAM9q19Q1eTWfD1wL0kz26KwlA4ZSQNp44Jx+NPlcX5Gkaauk9jA1Kxh02EXmmWzaxDHKCreWQ0PTh0AHHv0rU8P6kug2moXms6bbTWV7ATLFsKzZJA3RnnaAT0+vTiobHxFqK6DFpdpPi1YYcxL8zKT39evT2rH17TpYZoLKCWRzMCPs7NuKqcYz6dG/Be1UoOp7sglRkldbdy1daTZ2/hbTtTjkmkkurl45LaRlVcKMgk7gT1x05weelVW1Ke81BVRpPJlXy3hjO35QoUcZ9N3X3qx4ZhvtRsbu5uLrS7ewsztRL8K82QSQyL/ABsB13eoPeoYbO+0/VDqFjKsizRFhP5QVTlNoCgYAbJGOnNXGSUnGT1MmrblDSVa6WOP7Kv2iSP7OpkjAjcLk7iCM7uR83H0rodHguNCWWSS1MdxO5VUKEKCByVIzkDAyP8A69Y+nzXOqajHcmVYyD5zRqvy/MQSoP3s5zj0x6V1HjLxZeWvie+TVNQfUNQjlSQsAFQSAYftg5OcYA4PeuyU0lawzQ0WWGSGCfz45Jdqs75B56Hj6mtTUpZry4DyP5igfKisAwOTkYHTPFcn4bZ5NW2yN5Ed232jaqHaGYEsF9gdwz04rcupINPlZ59rTOx3QyyNGQCMDDDqdpB/GsfhptIRU1fWGs5IYYy0BnhLFiC5Ygl1Httxk8dB71n+E/ED2fiSUXEpRZW+RWTbvHGPTqMn8KzFW/1aS5byLiRY5CCGUEx5OS+fT5m6dselUpNPaPUJFM0bvbqViLoNo3DP3vbP1zUw0XmXayPfJLMMjSExzCYlkZGOxVBIPOOxyPwNZ/2WzMY+ZyynAy2c9+D9ayfB2ou2g6lLNapYjCebG7eYrOSgBAzwMY/nXQQaS1rC5uLIqB0dZARz2HNe9Qqc0E2YVI3d0ILKCZlR7fgnAEPBz7c1CsFvDIyCyuIipwGcfeHX069Ka1uEZ3DSfN91DIGI5oaG8UGWB2hUDrIpyR2roMrDJ2Mk8aeWjMrhijIF+U/lzzUrCBZxG6qmDtkZV4X6ZPJqteX8p8lJZI5JWf5gq84x19+1Z819G91wMspKlicA15WIrVoStHYtWN64sYJ5uLrzIlGcxoFbgdKeptjakJBDLEP4pW3MT7Dtj6VwjaovnSiC7ZShw24/dpbjxdDYxiZFkmdnUgEDBzgHFc8cXVjJc60J5b7HdfYhMvlSzpa/N8hiQN+JNVpbN4biHDrIRt3NkgdfSodL8V2l5bx+UoW4Zd2DCDjB6cj+VXftdy8sZjsgFjGSxwAO/AP+ea9enVVVXiw5bIjuY1nkDl8RfdJA5PtUMLRRSwxfbQrAkJkgDPfJP1rX2rJ8rRFeBuYjAz3xVC+jgktZUjgiLYxuGSQSCMnmtpSstDG2pUG6SYNLNLkNgOWAHAJxz1JxUsdxJeRl45gUZtoOVO4emM//AF68fj8RanFdCV7yVoo52DxKMFSBgcHsQMceg9K7rwnJDq8XmSn7Kdy7UjG0fMx2tgDuAM+9eMsZUhUtWskbOmraG8MoxIXfKvzABRg+vvVS6bfI4t1VZFG4byRnP/6qu3FipcymbywpOAq/Xvmsq3877TvjyU2ghwc+v9TXq819UTyW0ZZW6l8kx3YVAyY2xkg/5606xQw252wM6nqzH+QqeaRZm8py8s3BDEA4GOlUVZoZMKwVG+8Sm2tFK5jKJqQxoEA88QkjjPUflTJrhI2cJNvkx8zNkDBqp5DMAwhZ+eWA4+vWiRJbi1T5SiEkMQfrjjv2p3aJUOYtrDPHOzHy5RnOTjr69M1pwXklrIGATH8LKcN+dYbtcRXUa+buVFClFXBB4/pUrSLHJtcSo3GATn+daqfMtQcbG5qDB/3jysTj7rHiopIvMRQ0fmLnICNgn8qpSb5owVIXjC4OD+lPMf7sI7OFbGcZNHMRYlvLyOOR4ltni3KCy5yCo7tWdhbWXzIoHVZBhpVDYGa2pvNXYW8wQFRxyfb8Ky5rNOR9rkjUchA3SoKK881q0fllpmiX7yRIS549azYWUfPaxyxNH/DcABuf0rXt9Lae+L2jE7zhWkYk57AYFLqFreyzQq7gMvUiIvkenI60XWzFexmXkd7dyecXdWHGFwQv09O35VFDo091Ik89w8gg3AbsK3I56Dnr0rbjX+zw0cMqKjcsGDdcccUWiyR+Y7KuWOCVJA/DNTbqHMVtPt086NN33f4tp49xzVxtHtVsc38ENvMjMu1XHzMGIY/TOfzqG+hubXy2icyb2G1B87VQjvmkvL0XcTRzNKCXU5P3E5GffP4mspe7qzSDNWC5EP2aOeCGWT5xHPtyv3SdrYJwGI69QcH1q5rWlweWdlrFaOyKxFwjEP0Pzjnn3HTtkdcNtWktbhVtoluf3ZjTzl+6zEfNweWAU4z6mt/UtTit4fNuQs8Ew2pbtJtLADB2lsElcdOuB9CORV/faS0O2MOaOr1MrR7W1mkGZhA8n+puJG2hW4DJIc8HkYboc846nK8ey3tnLaWkjqpJWI/u+GLMABn69/rWxdWttJp++2lWGdVMnlSAkSYGTj36Cue1RtSSKK0eVJ7W3QmPzCSwAIwemcAjKjPGT0pVcRFJJdTSjHllzPdBpim4fT5ILeOKymgLXCKcA/LIrIGx3EhIPP3PWtjxR4X0z+1IdN1iOSGBEQ214mcK42sDJgc4JKHGMhiRzxWZYyJDo9vLaTMyQuJhGrbFJDYK+w4IrVt9VWaF7u/Hmb5MuqqxjXe+1CTj3A544rzI1m56OyOmpOU9epxHj7w/YyTWn2TVGtr4xSuyM7qrbF3K6yAFcZAOOP1zXE6b4PPi7w/LPFfz3Nml9/pCJ8vkjjMu0jDcPjjoQM9RnsvGGlx/vlso5p5FlAk3Tsq2yNuIYHkABlI/75HetfT9P03xtqVpc6TqgfUEQwCyF2tu0pdAplySBkMGzzjgHpxV1Krj70Tg9TxSLR10HXhDeXVwtpFIUS6hTMvlEFXG0nH3T075961/Eek3fiKx0ie1vrS5nmlltAsBYbkQAqz9SSR1YnIzzxiu61XQdQ+G/ijTLfU4pNPvbhVBlluILlcM/wB4GIkI3BAJIzznjisGx0mKYa5od/Y3OkxfavMbexEqSZyHCdAcEjP3SMenLdZyan2EcB4kFlqdqUWyEV1HGu2SPOFUDG0jpz1z6/WuZ+zpYiKeFzDKoBIBzn/9fNdFqV7bzW/7hV85l2EZGSfU+lUJrGAWW+9DwSlAttDbRBvOYEgl2LfL+vbiumErKzNz1vwf8StQ+IXjLS9TvNNs7OHRYl2W+kQbMRovGQSehOc+5rrfEHxN1Xxt4h/szw5ZCG+uI2MjCT53xklgCQM47d64/wCHfhW9tvDswimWC+mjWN4VXa0KPkkE9ckAk5NeYa1rEtvrxk0y4lSWOXMMkWVYEHgjv1rz3BYio10RtKUuWzeh3GqSRzLMt5e3Nxdg7WjydwYHnPpVHT7e4kbyIJYolcnaruC5YDOOee1eleF9as/iNpKxeMdHkttcmCqusW1qshlA6NNEBnA/vDBrjn0mw0DWWMnmT29vIQs1qrY9iAwHB9DWMmqd0mYThbXoUfBrR3kl7darB5cKxlY45+8mcZyfatLT7xtGmluNPtvNlClhKsYITHUg9KqafatfapcGxtZbzzAVXzE+5kg5POOtaU0GpadaoIbkTC1ZontmVW2g8k9OQee/Y1DqXdkZWMu+1DVdeu186KN5H+fc5AwPXj61HBqWr2gPkSW8ojONoIbBBqfS4/sazw27DNwxLqO3t7Cr0Ma2TEIqJtOCVAxmtm+VB6HeReM9S+IEuny6wI31O3iWBEt02jC9GOOPeofE2pRQ6WikiWWbLS5P3gOBnH9KxtNa70eKR2tpbeOZcpNtI3ewPvXG30l21zOwUNMrHAbLbQewGK5VDnnzM0bk3dml/ZtrPqVhHlUi2M8syYxu9CfTiuyt/Dtl9nkuNQdjax8JCvSTr1b+H61wXhuznSOXUrmRboqfKWGUnDE4GSPbOcV02tXNxpf2bSIZkVVVXHQk55JIPIPP6VtLeyEtClqUlxq25beCT7PC3AI2qMdiaybe1t9Nnk1G9uLW3tbchQigStIx67VHP1J4rqbNTqGkgXrOFj3GXyxtLge/auVurUR+bJZylUZjshJ+YL/+qnG2wrGdpXiq91rxMkl3AqQNGyRxEEZGCRmnQeKLKS+tE1WL/RZHPnGDAZFzjC5GM4FQafpEttqJvJpo2jAffzhh8h6fjVWykeRoPMUSW00nyo/GQCRn065roag9S9OU6LQb/R9N1a4uLOK4vtJcskUV+gV2Q5AZgp4YZ7egPFdpd6zcWrR2+lyNGzcyTK/OOnpWfrnhe3tdOtp8nzIiDhVA3Z9TjNauk6cbLTIXKr59w28uychT2z6V58ved7ElWzi+wq8VzOGUpu+ZiNufT3rkWkNxcCHTolPJ3XUwx+vetfxoy28kRnud7DJeNT8pHYY9a5b+2nuHWFZY7KIn5S4J/KtYxe5DOgj8O6bZSme/na7uSQyK0uFYEdsHIxVmZYdPs3bY0yA5RmbJTNZtjYJJmYMJ5E6ySNn8fatJ/s18LaAXCOpHmMFdWHHHatU2wRHb3s1vp8r33ywsdyMB8vsM1H8P5W1S+vhLP53nIGEeP9Xg9PypvizVkWNIY3EMEIyWTawlPTBHXt2rk/DGvzaXqUF1sUJ5m4qoAyO4/I11Rg3FtGmhJ44s5IfEDwW0BiXHHlKRkdSevNUrO6tJrdIbm2kmw+/fuHJ6YrtPFl1Zy3B1CObc3y/6sAh1x09j71zviQ6XZafALQl3c72ZWB255I471rGTaSsQ7DrHQUhkhvZJFtghDhY2DE4PTitrV9S0uRk2LOkpX5flLBT9PSqfh9LSGFb+OAXUUePMDMRgdzzUXjDVINJ1Zbq3uF82ZAYnXmMqRjnH9ayacpWGa2narNPBKtqUjuokCOkinLdsAHvUkJWa8TdFlMdCcc/0ritWme51JLy1mYyfIXeMFVDYHOfc12cFvu0e6uZGLvGndvvHHQHuazdLl17ilYw2jW+1gWML+WXcmbJyN31rRuGt7XyrOAKIrdzJKwGQTjvWToO7T7ae7aHzXmGEZhkqM9am0uF5odSdlK7QCODnk+tbNEGhqnhG2kfzGHm2rAN5kZw0TMOOxyCSMdq5JPDki3s1tp0zzy4B27STj0PHSvTtK1R5tJtNOt445nK4kibH3cHqe3IqjYaHc2Wrxalp6LKsUnkvbDqq7umcdD69q54VrXUjS2hyVpo9zOrxXUctpdxEYbygRlhx7r07V6vos93rnh2R4LiK3vY5QkkEoKoYwqnzEJPIODkcHgepqPUI7KPVZPLutPlILgwwlncKTkbzkqWz/M9KzbjVNzz2/wBmFuuVwoUbmHIyD1A65/CuaVZ1jWOhs+G9O1Q+KJLidgsUqq5FvAAGUbiSzADcQSeTkms3xl9i1vVr+Oa1uYtQwjQxqoy4VTt4xuwwYYHPJqhr3jI2V5JZRXPn6bEgEcuz50OMkHgZOSecenYVTstQgnKavcyqzxDcNzHzHX7u339R9Kyc583M0Unrc3PB0tzamfTtYt/ItwroCxDI+07WCt3wTj6kVhwWtuPPuXTdDJJIkLOQpRi2cH+8cY/Ed6sLeajDYvNAY7zTdRm3SLIQrhgW+bn3ZicdcZqKbT7S3m331zJJvy2IvmBOeCAxGOR710UpNtyHzNXsU41hjW4BEckiSfZ90ZB804zuA6gciqsqGzu4ZmCXlm7RkgOdmCN2SM8gDn8MVV3WlnrFw3lzFzCGijQKx8zIwHBPAK56eo6065vLi8mjVIQjN8jxqm1Dxtz07g8/j3rqa5ioot3niSawvIvtY+1XiSpIQuEWUqSSM+mDx7fhVPW1f+0YPPmmeKGyiijlgYEiU8lGxzjkkZ9TTbrTYdUWMSH5odqDrxgYx78VR8M6VLcXk99BO8v2e4CTRZGSyryOvAIpxjGKuh885R5L6I0o9Gn0GPTb+ExyXUrNclYQORwSvJGWwrAjoOasal4ibVIy4X/SJmWSBEVWmjUM3yjHb7pxjJCj8WTXj3V5FCYwsksTLMZAWaLMrM8ij+HAHbOQasWOmpaTWBkvJLKSOQQL5EgClAo3DOeR8x/A9O1KMeV88ldinRlH3ixonhV1un1OGKSchPPMdvOhwAWBDL1HQj8D61R19p7gxXZiEsYj2mYvucjBILDkHAQj8elaV1JDpPjL7Tp/2gWkDfZ7mPOVQygqV5bpkk5OPmx7motevrfSrP8AfRSCOJRHGpYfMQTn6cfrisIublr1OdMtaDrd7o+vWUF9Ig+zACZk+ZWGTyf93d196qavrEOrzamwvs6kjiaAFiQ4IyQB2wAMD8K5f+1ItUkmk8xpVhy3mSMFYgjBDc8gYWs1Lu4tZre6JSW3TaqTrjcqneOAepwp/HFbKk27so7e3v20Ozsr+O6+xY/eqGxvOQCCo9+fbr2rJ1S9k1+8b5Yo4GkMwiiO3JzkZPP3QWxk98ZrP1q4E1wkMd0sseQxZx/u8fdHTPp+YqNdPXS9SjkvJZIfORnit0AbaxUffB6DDDjHetIxSV+o+bSx0+neKm0uGezd5cSMpZskkjcpOeeoBPT0Fey2+pNrenQ3MEu21fIVX6nHGeD3x+tfOWlr/bmqBGnC20ON86naoBI6nPHGck16l4Z8XZufs1tcIliJRDBbu4ZlTA+YsT7N15ORXVTmqXxEvXQ72GRGiPlwRfuzzJuLMTn1q59qt5GKTO0SsM7Q2cqOprPNwudsbA5HAxw/TnP9aZfXUNwtkGLRsQY5Wz1j3ZUDHU5yfwHvXdKokrt6C9npcgmeKG9DQxMkCxnLOvzEsRgZ/A1VuYkuCWCRxRNyTznt6027a4SQxowmQv1J6ACq8yvDCZDKkib8bQPmx9KydWlUstzFxd9CS3trCO6lcW8Kkr5YcDJP+TWDrNnBbyP5yLNGvzKkC5xggj0wev8ATtW7YyTw2rzi3aZXBb5cfKD0I9eMGsu41RrW3muzag2yuIy2DksSADn8egqalKM1Ya0HaJeQ6fdBIURAy/IV4xgHgZ+tdjHDfOrSRusSZwW3DLfhXl2hJqd18QNVQQK32ZQoht+QoOCpI55A7+ua9MuL6NbdHSU/KACm/JRu4/z/AIihN0oalStIkE141qy+cAoHBz71Rj3QWE80txtdf4t20c9P68D0pYNTeOUER8rzzyDn1/z3rmvHeubdPTzJNsjSbzGuBxg+vXjNc0sVem+V2ZHLqcP8UbSMao15b+Y0M0YdHUZQyHIIOOmQwIPuelJ4Ilv9UvrWFruaZIo91x5TYZUzgrgjHt3zmr/iPVjZ2aNFFcGI7MOPuDCna2Rxwfw4Nc14J8Vz+GdaWVlW9tCMy4PzYfJB9TywrO/to3kjRb6nvd5GLGxil8oeYxAJLHuT1HbpTGaVtQHyNEF/dHBOD6fUcCtG1vrbVNNkuUJlVRvIQ7s8kNz+B9qmheV7EtBbq/mIVQydc7cAj8SPyNenB+7dFyjroYskMd5K00T+TB/ErdTjr+lQ3FoTIpKl4z0bsK6YTQWt9tKxxb1UuQcgnBGCOmOap37RKwjjXdkYXcOBVowqRM6302VlXyrgN6KFyT9f1qVYLuwt2O9WXOVXgd8YPp1FVrG62Xsm6NVCkENg8Y6HnH+TVLxtqkukR6ebTD3txOqgXDbUK55DcjjHOfr6VnVq+zi2Z01Zj9W1qz0NrVL+6jS4uXGIlzuK565AIGPf0psz31xJG9vIJIVHdh+ma4bxF4him8VGa7ECWNvCx3Ryq4jcEjoMnBLID9c+td7ol5/a1is5JgR0+4rZ2kHoR6Egke2K4sPiHOXNJ79C5xT2NCGOeaMNInlnb7fyHemrf3CusajJPAkC9vWrVlZSXPmfO3l27Is7r92IMSAW/EU3VLW6hvVtIJYLkuFZZIXDo24Agbh3+vINd31impcrkrmDi+wq30lvI0khZ02FsqhA468/hTZNQWPDyRy5YbmjCd/X2q5qXhDVtNtbqzv7f7HKdscisTvgMi5QtgnAYHIz71lXjzaLeyWl1F5rR4w4YNx1/HrRDFUqkuWEk2Di0rj11LzCpjZoud3+s2tgEe3WtH7bp9yWeS4bzc5BZiDWbDPDebcRK7Z+XdH0HtikST7LcHNttYk/MmTu9uelbtPczsaUbWrLuVlZ0GQuRz+dU21ZlG9jtKno5AFU7hZJGfbblkxyW4FU3tpLGymMoaEsNvlgBhyOM+tYyrQpu0mLkb2JdR1a5sbjc5gWXbwpZSQD64+lY+p3F20rrK5LTDcZIvmJ2jPBHSo9P0ZLcxmWZnG7vg5/M8c1BdXSiae2mVmSPbjHYNnngdsCueU3V0ubwptao1tGMNnYvHLHKrqRcLOXO7vxn2wfpmm6BImpXD3EsslwFtvPSSNxuhcNhZiO+NoB9jUGntDrmn3sLrJHcBQI5VXEeGPJI6glc4xnmseQSR3SRWU32NoJDukGd0q44XB6gYz0rzJxlZtHoxnax094Yr64aYMoUorsqDBLEfMQOnJyeO5PSs4RC5kMAdtsSvdeUfl3GOMkKD/wH8zVO+uhtjaJWDALkL8pGRn8ucipbHWoo9QM8zF9itGSXChs5GDx79cjrzXPKLauPm1NnSfFEc2hy6fbWyv9tbfIuSWkGRlDjqcgMMcj8aytWvrtbeRTNNDDasFs4WJ8p5gwbHpk4xz3xmm6pp1lb2CwJafZbuNkuICpOVYZ4PPOcjrVjUvEMklrFaXK4muIy5Kc+bINxxx3PHTrwK54pX0VynNxdjOGtWGvTS2zhbe6ntXkiZxnGUZhH1zkFWXpn5cda8qt9d0vSdatZEtpLuzjAjZ4ZTFKQV2na2OGUnjIIOMEc16VDoMHijydTsFt7LVJI/3LQOULXC54k5GN3BVl7naecZ828R+EdWE0NvOH3XX75pJE2gMMjJPTBx1/OvVw9ONuVqxlJczubGveNtDj0ebTbPU7/VVklaWOS7tFia3UjJjADEHJ4OCV7gckU7T7XW9W022ni1STV7NdsUEKkNcNCDuaP+8pUZIXOCFbHHXgLzR30/pvkVuD5kZBDDO4e4GD0qCa8ubCaF7SR7VfM86JI5SuCOQQc5B4OPr711/V48toGfL2OlutGS4uILibel4gUtAqZBAGPxJI6570WenX9v4u0+71G38qzV9ypgEKo5I+p9/WultrW1aGKEswAyWPmlXA68Y5qlqEltGr+S8jvMR80zltuPrXme1b0KOy8L+OZtNs9ZhCG91DUrtplkUcKgXaq89AKq6Z4T0/wvGb2SK3muVUyl1O7Bx0GfrUFt4fv9Bt7S6lwIriPzFjhYNKBjgsPf0ptqX1bUoncoWhG7y2U8EHvXLJN6J6Gkm2rM6rw/4rW1VHGnZmuUwqSYGw9QRjtXO69qzf2sr6wfOjZgWFuAgb2/DinX91Lql5HqG2MmIeWkKORnn+fNQTR2M9xG2pSx24ZmzJJJ8qcdO5rONJJ6GcnpqbN94msINXjm0fTbe1xGqNCp8yN8jkkk8dv1qheaVqcupGSXSmvjMD+7gfZEo65O3oB74qhc6r4dsUngsGOo3UjKIjInlRrjo2Ryc55qPT9T1TRdaTUL+7nEUbq7R2l4mGB42qhznj2PvWypa3sTozT1rT9E0uaLzr6MTPGD9ns1JGSM4Ln0rGmjuLMrIkTm3k5Vm54681oNfWGpeInvdbimh0qYt+8EMaSR56YUYXg4zWbrB0qO+lljuTeQNII/lBU7APv9wPpVqm11uFjdvPFVxrWjxRTXchKlYolgGFkz0z7g9/TNc3IZLW5uIj5bXDM0ciE52HHJ3A4IPtVXS7/wCzNeS2hZNLt5AfmxnPYfU06TVI47qeaNY2lmO5QW29ula+zcdLGnNdalyxtLy2jE1u22CNgwLDjI6k5PQcc1ch09dSt7rVLq+FxOjDKs20t7ZB/pWNJ4wW2sgqhXmK+UeeAvfI71mvE720ccMZSaducNwcnr7U/ZvdmUn2OtuPF1josaC3keOVl2+XITgcD2qXwxcLeTSzPEsdwRgbsCMZPAweCaZb6DpMkcDXDrdTPt3rNjcp9AQeaXxBaW+i27RwWiSK/AjXMnTt7Vzu17IEynfataWNwun3tus0cVw1xLLC2WclQoQ8cgY6e5re03QrHVbNL+22wRtKSPNjGIQDkYHpzXntvcJpMtxdXEEQkcFRF2XJBGR+Fdx4ZkudUs5JDseOaP5TCpXYQOhJ605U7LQq/c3tS1yDVNQhsliaYw/NuQhVyPfvRq2oXiqLaB47eSOHzPMdd23tj61ymiW9zdSagzTYeFuAVPbqRVzxZHqAFuVMccc8Kt5ucvj0Pvms4xsxMxNQ021MDSS3hmvGPzyDp+FV7WzinZFgsmmkzsV5AQM/U0z+w2uJtgnO1RzLj5j/AIVHNa32n3CAXEk4cfIzsTs9WAzjNdNulyDUvoby3Zra6kg087dpVgcn2z71lWs1hod9IUlXG0b5AMcE9Qp6/hXQ3lrP4msoIr1JrmO3HDMQpXPGT/jXJ3VrFDNOmoLuhibEary3HcHuDxWlK0uoFS6sBr2ptJpqStCq/vGbA/EVQmzbyNHEvlxg43MPvEV0w8WWkelQ2VpZxxOvEkoXJkHYg9u9cxq+qM0zK48tjgeWFxn3rtjdsCaz1tbWwubeaB5BJgo2cBTWcrC6mEZkWEs2CzZwvucZNJJcNa25Vg0j8Hb/AAio7q+Zrdl8p4txzgn07VfLroMfcRPbNLGJfMVTjdExKHH9KdpdqLoNJLhIQpAZ2IyfbioobV5kfyG8yEbfMO7np0AOK1dHNjMzxzzyOsSMPJZRgemBTeiERaLnTrrzHkjWAgeYrrneue2RXp7yWFxb2ESyhbG4B8wZAG4EY6/jXmtnazT2c6MpSIR7o5uoUH+lO0m4lsljtruSNUkbOWXfx689PwrGcefUR2VusGoa06xOq28Bx5Y5JUdxWr4baK4j1GxYjzpBuUsRuOOQPyrntMhW6s7v7PcssjYNvcRfLtOeRx7V1Hhm/hsYVi1qyjvwh2+dGAjMM5yD2auSq+VMaOp8O+D/AOx7X7aublXiL/aOEVCV7nrgD26msyyMovp7W2MkOmuDvkdcGViudz5GcZ4x+lW9W8Zan4gmlaOQ29ruHk27segGMse5471RjHlq0l1eEOx8oqmdxbA9uB16V5XLK95l8yvoUZrWZGUK8akNsjaNsAD+8RjJFV1Go22qooH2wBdxn2htp4Ixn1xj8a149NlXaVYGbd8qqdo28c+ufxqQ2ZhZrq5toJBByI5RnzPzJ4rV+70FzHI3dvfzWobygJIo2kdslF6nkgnrj+YqHRobf7FcJcMpaQ5XcuNrDPT6ng4/pWzrPipmcQ7YhEYtscaj93ycksvToPSuL1TXI/srI6mOXbuDphQAcYyB39frSh7SataxZ09rcRWusMn2pZIo4BcovLo7Afdx/wACb8jWjd2TXmpWl/Zsl7bbA0y9PKyB1PT14zngiud8L6eupalKEAhS3sN8mThpMKXYZzjOAR7mt3V1TTtIjuYjNBaLKFi2FW3HcSfXjGfxIrojaMtZfI1jJWszLmiWaSbULPbKY8DcpxwDt/Gt+HS5LHT1v2kTfMhlCg5ZQSBgnt64/wBoVy0ciKsbmT76liucDn39en51r6HfXmqSLb/aoIB5UgeW4JUeVtGQW6dhjvnFdDi5WsdFKMZSKt5aozPATvjDhzInDHIzx+eKv2dvZ6bppWwgVZJPvSMcMSSQSfXBz+VOttR0tdBs5yYnn+0yW0qbf3vlrzuPPTOfTha5dvFUMvnXBVraNmZFkZOOg4Xr3DD05q3ByVhTpa6MLzUms7w38Sk3CyiJjGQpBJYcnp0HetiG40/5Le1aRrNJUd2lbIPzDc2QM49x6VzKyXcunT3aX0Sz2sy3O/Yd7DJ+Qr0HJ78H+dm11pJrZ3Yq08ZCTKqhduWO3nOMcD/JFauN1obe15VaxsPatbx3GB532h8tCoIBUEso69Rn1qW8tbm6kdple4gjkfdaxjYZd42lSRznj09/Wub1vxRvhilRlSGT5RFg7uB1/mPwrHTxPe3lyLWMsYIwUSUEo5UkZDc4PHFTGjKWrPOlF8x2fg74ezas0+26tIZZZCFtchwdzABVZcqDkjg+nbvo3vhoxW/2KS3VvORY0aaHysMSDlTjAGQRnOB3q5Y+IrG38J2+mwv/AMTq3aCePymwPLcs7+Weu4MUOAegHeo9W+03WotqDRXE1lbyNu2MRyzklTxwcEj6GuLnm5Ny0R6DpR5PdRyetaLPosMUNxFtXIjjbGxyBt4LLwcZxngEflXNWepyTeJHl1AR+WZAkglJOEBHAPPYYz+Nel+NWij+yaraSxOCdzQGbdyQMhI85UZZgcdMVwN9pCzTxTh0RjjCDIG7AyDnnHU5+oxXpU580bnJWh7OXKilqUM/9pG2Jj8xFRgbVBjBA6noeAPxNet6TbWenTpPJcSmaSPyxbr8oO7nK888k474/KvJ2uF0tp5cyM1z8qSZwygE8457/wAq7Lwrrk0mkR3k8TOlnJteQsAWVu2fr6eprGt8KMYnsei38etQw29u6ykIo8vkNHtwpyfUk9D6E1aureXbJBFH5S2qhZPM5OTk4Bz6gmuI8OX0OntK8Q2XLFXMan5cE5575+auzt/FVtqFrOZBMt3KuQg6Ag5BPTnII6dCapVIuPLI6Ohj3V0scERVMOxwBGDyc8E1JHcNJAyJbxpcbTh3UnnBwMducVLeAWtvFKx2AruMY/hI7Vzv9tFvMkSTaynd9BkD+tec7xlemc7sdRaXlw1ukfmLAEXa9uh+6R/tfTFeaeNRq1/Y3Nva26xRCRsw+ZkkEAE4PYYGCK6WDUJrl0ZQzsx52NzT9Yka3gjaW2aK7+Y28rLyX5O33B6fjXesXNJcyMzJ+Gt9eaVrFzEIbj7RNFE9zcSDbg4kbg9s7hx7V6QzLqFuu1drKedxyG9c15RY+INTsdUzFPHNb3bg+QoKsjgH7y46cdQe9elvJcR2reQryysCTu6c1vCvKUXdCS6mVeqVLJDIsY3sG284x6YrkdftZLiZSZF8yF1K7WBAxz19cgAj9K6kQ2pvJXv55raFEbzHt13HOPlyDxjcR+ANRzNY3LW6Wi26LbqsU808i7ZGw2CCc53AenqPevIrV1CVrFWZ5/bLDYzzWQ1HzYFUmLzs7snBBC4IyPm/76+tcVb2M+m6vcR+YIZYScurD5dpB6jPp716rqmk2epXUrXd+mi3UhDRWUsQHl/KBuBHqcfl+XJ6Zob3mpXIkt9qsjGRAhwYx/Fx34H510YfEqSdxHqXw58QQ6b4egmvnQXivGsdrsJ3xkDdyOARzkHHf2roNP8AEkdzeXCbnZ0UeXIPuhcEcDscDj864q7FxF9qFviNbaERw3RTerlW2gY65JYfTjqOaf4Fubq8v5JHl81olX5Qm3AJxzj06YohUnKorS0NbnXabKkk01xdvKUR2Mew9SWyAfQAGrVxa215NLullgUBcMrc+/U1R1qWGzhS5ubkQI6jbvHylwWBwfoV9OWAq7Z6X/aGnyzSbrkEA4UZbaVDZx6YI/OvUliKUd5WIauYOp6hb2Og3rTXckQUDyZGIySD39QOMgdenevNvEFxfeI9K0g2zrLI1uQ64GSdxJyCfl5BHPXHFdx4iaw/4R9HkjkuLlXMcdsqMp+YkHGBwcAn3xWZN4dh0S5tJRO7RXMeJXjQGNMHKs4zjdw3XIO77teXKt7aXMt+hNraHm91pHnX0oMxurbcCisNrKAF3sV5A+6M8n7te4/DHUtNbQbbSFTesZUrPIhBiDNtAcjIIAGcjOMYx2HEReF7aTybiO3kNvcXbxS3RPAZVAZWHqTjHTr3zWp4f1BrqG8kntMtHFiARRhNjrnaCO4wzY9zXPUqOS0Hsz0bR/HH/CMa1dITCRqFsdOkt5G3xzHBUMT9WyGzgHB7CsvXtUsLPR7ZNIluX8SrLvufOVVtTGQCvl9w2Tg5yOCfSsfTdJtjbwzS3dxZ6hBGsJk2qecYKt0IGeOD+tQ65pog1S5s5082GcKImZTkDuVbHbH8/WvLlHmnvqE0zb8L/EFbfxNqSa9BLp+nXlvH9sMUodpVRQUZCVODlMHnGTxyBVzWLwapbwXSm3+wOZPskkcu9/JVyEDnJOdu0c88V5Z/wr+Zb61vrXUikkZMkkd0PlCZHzFhxgE55GOK6y11S10nTHsxK9/qspaW9FqoZYHKttAABBQ5wCDklVNOm44WtGtTd3s0RurM1rW3m8hZogHJJBAbNOW4uIWKPB5jjkfLgg1keFdfubi7iLzieyljaRzAAfLcY47dziu+i8uGGSaG4jkmTAEVwhDZPbjI5r6yjivaQctjOVPXQ5xfECxwuM7HI/hzg/Ws9pdQ1S18+3mYtGV3Myhh2H3e46V1cuiW+sWzXEdgkPZwGIw3fIHH/wCsVTt9Fgt4y1rfbZJ12KFGVG4dc/lSqOlUSl1HGLic7Hpvk6e0t3bMswXcx3EFj/sjuD6U2GC3s5Lh5ot7sEEg352SYO4DHUZOP+A+9asXiOxhmTSdRlAmXhZp1Ko565DDOCKdAIJo5VT7yHaJcqwdcEZz165rmeIjB3kbcskjPt4Y/OvPs4ZWaFIhuAyfmZ/03/pXO3WlXMN5b3JWQxtteQhyCxG0kAduuK7azuY4WWN8TBQx3Moz0z1/SltJrLUvKSc+WIgRgjaG46Z/L8656mNurRQ4xtK8jz5YbmObCs1y8V1h2bBZ0zj+VXbHw/NcXVw+DEkijaNw2ls9CQMiuluLVJo5oLZPs7qSVaMD5QTyOT+HrTdqeciQBPLkA8wMPm7gnjH+yRWMq3NG6K6mY0jaaHa4li89gFxIzbeDwTwOgFWFtYrxQ0DKDE+6I9cN1VgPTj9Kp+LobdpmKTc7skMDnOOgPp0rnbi1N4u1BLCkinZJG+1w3TIPQGsuXmSknYqdr3R2Ph+G10XUJ2voZCJGJEUTEpvbgnGMr1I46g9sDGn4r8Kw+M9DMCwSW2x1WS6yrTfNGpIBZdxyV5XIBJz3IPD6e0+m3bLc31zcGR8h7noqHAGD9a9C+3xWum2csL4xL5siO+7dKpAKHuMEA9uv59dOrK+ppTlpqclNovh/SbW5leGGdJMRw2rKWbcF2Sybs/KG/TJr541dZ5L22u4MkqcJGvJTZknjngY717T4o8Oz+JLjYYZjKRtXyW+U8AZIxzz9MV5tqOmyaD4i00WenyRXC3Pl8MXE3zYwQwBVuSMe4PHU+jTrRekXqTOSktDdhjXUFszdxPHcQpyy9H4xzVdbOAXC7D50atiOPOWJ+ld1Z6bb69o4SwVIdYtl3SpIxImXuw9DXO+HGis7iTZBLJPMc74U3GLB+YY9K8lPQHHlLepebpchT5nlEILMCdqkjgZqhY3E1lbXM8m6ZFjzI8aj8s1s3FrDdanMbaaQQYw3nYUsBxkjt/hW/wCMNd0jTfCEWmafFBcXZhxLNtymdxxjI9Mn8RR1sKx5noXjaebUF2BXcA7ExkJn9M0txcQR6gs1zGt9LKxWG3kc/Me7fSuatbM6LZ6nfGcSFo9qyqMdTzgZ61z2m2t/qV+iyTSR7gG3yk429j9K9ONOG6M3qewR+GYvmkREswR+8fJLAHtwcjFbNn4btdPtGktZI7mVR8jFBjPrgng1i6K1vBZwQQzrII8ktIcsc80uoea+R5kiqe0JxnmuFtt7kF3XtNi02JL+5jF6xBLRMNxU5GOmRXH6yz+KG36VZfZo4htkXb5YZsnpjvWvPpwW0BDSIHOwBGJJJrVbQIo9Fa0sJjaz7t0sh53cdvrWkZRiVc5+30W7/wCERuN6Q28CsruyuVM+OxB7g1y0Oj3OtSSywkLDFwcnFeqaNpbafpsA1Aiey83ElvJxIwOckVylxoccLXCWouEgkmJ2ZG0+mcc1pGstUVKyV7nFRzeXMIn3MFOM+1dv4VSK4vtt5EYrYjfC+0BwR71o/wDCK6W1tHLcTk3LR4PloE2sK6DR7dJrBLPzN6Ixb7gyxx6ioqVVJWRjzJjreRLF91lPHG7t84kAKn39jVvTby402+nuRLGyFcny2wJCR0xWWlvG1w6NEyYONrMRWxHoscen/aJ1+zIvKZYcnsR61wVJxjH3ilZ7nPXXhGDxBrDSvMEkmUtgnGSTkgVt6TBD4dkjsXbYvlnymkGMHPIzmoJpbm1tQJPn8wl4HuOHHuCB+hp1x4qlvIUfy1iuk5dmwyPgemOM0oVOdWLsuhW0lpn03VXgR5vMkZQsaBuOc1Xbw3req6Z9rnkXTbGMfI02QWHQduM1teGfGlp4c0FZYB5s8g3lChxuz61j6p4quvEmx7pmRWORFEcgc8YHpWjbT0B6DNPitdP0mdrm5EMmMQh0Llie59qq2Kp5RMqkN2baM/lVOwtbO21NDrzzK78pAhyVOePwrb8Qyw6TcQkDy4mx8xfBP04rCW/KupNupneY0swLzTQFBjavf6+tQ3XhO31aEmO98qZhlfNFa0FxLeaigi86NVwzTQhc47Z3Cugk06ykscGNnv2I8rz5tgYeucAf/qrP2k6duV2JOW0fwbBoekvPMY7y9KkCIIWCnsc+9ec3tjDpsn2vUY3L3JJVYzx145NevNp+oaYEJCNBnDLHKHIOOw6n8qq6hoNj4mVl8yRDwDtwN2DkA5FdVLHODtU27k9Tyqea31a8jSAsgVQNsgwoPpmrD2p1qaOSQW6T5MZVBjGOASBWvc6fLpM11Fav5StJglow209RVfT7Wa/uLi4ktx9ph+UyrwM+pA6Z9a9D23MrxNUjl9etYLK4b7O3nIrbC23GTjnpWj4c0G51K3lkiQeVGC4LJyWx0zXRaX4diuJLq8kha45BfT48gMvGec5I+leg6QLK6094tKneygUcIrgmM45VgRuxjoRkfyrGtjPZqyVwaPM4fE0WlaOtokbPcncrR7MbQT0qlY+GdR1icXexmhVslJF/hx0HrXsE/h2zvdBjjmhj+0R7phJJGpLgZ6OoBb8RXL23i22jsXis38udW2fMhOMDrjrRTxHOnyrUlrscXZtH4fklktlk83JxHJ/quRg8HuK0F8UXWYp5ljlnYYEQXy9uOvseOmKz5bfWvEOuILgn5STuZcKMckAY7+9aGteEYLGfC6tDPdMMFMbdpz/hXW1B/FuSdNpevWt9A2Y3tbrYHSNpMk/Qnqe+KrapeLqRLDUJm28tGQVU/wBK47SNO1KPVGltpPtssI+eKNtxZAPSut0O0aS3vbe4J3EbzCODv6jntyRXJUpxg7oaNix8TPHbpHdK/lgrsnjI/I9P0rp9N1y0vfNX5pk2MGUqV3/Kfl5HB/nXDWu66ZLXY2xgzCQBSNqjc24EdgG6ZzxxTdJu547gR2UgjhkDlmkf5PlGeFJz37Y61xztqmNoh8ZaSmh2o1S2nNxbXEmMycNDn7ykH8ME1Jajw9cWIhvoy8JlDm8j5kIAGAAflAzuz17VQ1DVINQWS3vLlbmKOQNtYllUjnqPmI/P61XFhZ6rBNMdPlWOMmWJoXwhUE5KpnOduep65quW8UrtAjQ1CWKO+to9Nmd7ByZHZ1LKSAR+uD0OK0tUW41qS3itC6W7nCycrBycLg44Gc8n19q4az1RbfULiN3dLQyfu42UI23ptPpXWjxVpem29hDDcXF7JLbuJLJn3JB94gbsHI5AC9sZ71Moyg4tK7Kv3MfVpLhplWRwgj+TKt8vHHYVQvtSk0WR2tpRcqu3KuCC4BBPA7HFR+IPEDz6bkEwLKMxR5DFcfLg8da57TdSNvJHPcRi4a3yxjY4+bPy9PQ8/hXs0YtrmZtF2J7zX7yGxNo8aRyPM7u0mSTk459KS21aRtJt7OXairMZEIIAwcgqc88EE596j1e9/wCEgYXc0W11lCEr998jrnoR8v8A49WXJcPbs9rLua3DF0XP3WA6/wCfWurl5kU3zao3bC7jhhms5bqQRzskfmxttLL3Uk9uPpWVp8VzDdBo0ZkkOJBJkAruHJPoDjn1FWrOGbW4ZIrSLmNfM2KQTxknH5fpWrJJJqkcN0sfkiGIIY1OTIzElcfic49qj4S2vduaNvdWWpb5DbxMltcsVJUkbCo52jHoT05A9ar6Tot2uqi7sIzJZyL9yEEhxydpzzwM9f7tU/Dtmz2M9/JIkUlu+0qowxwARkemR+td3pfjB9FUmKOO2W+3l4WBZY1BY8HnKksMehU9jWUuaKdupnyuWrNHQVtIWivrm3jtJEjA+z+YQpVVABBHIOBgfWtYeJru4mgCRrMn2dI1tVGBK7AHLYA4JUcg5796wPEVrNofh+LUp57eWKeY2xiiPzq4UNkjHAOe3oaz9Jm1KOaCYCZreVeUjUjbx045HTrx1rzHTT99lRqyhomW9YuvOukmlh8qMRhlB/eeU3sBwcnP61jWsLTXc84jzOwG12wQrEhwwH04wfWuv1uxt4reGNWmjQn94gXkEY755Bz+tZOoa1Z6fZSJEoXaN+3ox4A/E1rCTtZESfNqZPiHRY7y9gAhSe8mijRfJbhCACRtHGeoP0zWjp802h2M9hIQLe5hKxpIFZ41Dbj16HgcjrUumwyaobjVCDDZA+Skir5hbOegyOAAef8AGrV1odk8MckUpu1mkVVSMNhBnByOowMH8aiVRfBLUzRofD/xMLrVZoHgEiOnl+ZJhXXJHAIHzEnrx+VdjfTR3F9KYFWNFG7H8WPTgetcdoFlb6XcW72Vs8ytvPmHJ3EJnj6j07it21ktLe3Z1ikVnG5+TwTk5/pTkru8Tq5dB+pTXQRHuF3q2Au3k89s1x93pd1YyZEpw4+YLyee1eg6XLbBYfNmVHYCOP8Aiyd3K+3Bzk/3cd6pXnm2891avYK80UaBJgxyzMMrg/w8EH24yK5nUVO/c55R1KngdYftpNyHdmwo8rAOSORz36fXmtPxBCb6aFZpZJUt2aSJicKQej+1VPDMWoxwxXMflCK3AaVmTaJCy8HP4ZqvNKLXT7eWVyY2UGVYTnOXIxz2xjkd65vbXmTY53X7G+03WodSJD2eChU8EOQSAQfUgc129x52n6VHczSqFK/Iu44VcA9foRxVZtPm8RXlvsTdaujTrvAAbbjgE8E4I49625PscOnwh3mnjXdG0MnG44wOn3Vxxx7/AErqrYtU0ow1uW4cqWpV0m1W3ju/tE0U/mIIgsqfxPyNpzyMkdj3988nqejR+HVuLie7cSAKUPl9MAEhUBzgAgZxzz6ZrqbnVrN7ljLBDmABDkltrADsewx2rhvE2qX0ep20SRx3KXpzFMTtMZLZJ3dgCR+tcEHKpNyM2+xj6H4f1HxBFdXV4Gmgnj80xqD5kmCCApI6nA5HGM16ddWb31gvmIyXaBYzMW3NJCCcoWHQHBGR05rltD8VJfW0kcN4J7ZXIZfKZXDZwSPb6DFa9tqJa1kh+2SlGcsshAyDjvRV9pKd9rCWppQ6DZ3mlrB50eksIwtw8JPzuCDv6AZHUfXtip9L0WLS9Mjht7v7TFbsrTGEYZjxliO4zn161gXlxLHG9uJ5D8ykrkDk4Hf1x+tWY7o2k0dvJHJHOrccYIycYPP0ojKrT+GQrkPxEs4tZkmSeIW5RonieNgFdyOgUd8gce1bGmXFzDdRFRKI0UsVhLLzxuH+7jjryMVHFaWV/Nd/6ZNNGrht+0IQ3zEDqc9vb8qualDPJDsFsJoQg/eRyqSnQtjAzlsHk1E6jaUZFo4yTzdae3uLNlgf7cpgedyGfYgzgj6t7jAq1qltH4n8PJo8bLJciVlWKfAdWLldpAGeoHPYc1s6HAE1CNbiyVxGhWE+STlyOCSORk8Z7d6qDS9Q02eS7mWK7mYhZVaIrnGccrgjHXPFWqnLJcr22EYXhjw34h0PS73RdVQPYXmWgma6IaCbIGdo68BhjvgdhUsjz214guJnQs5jEhGYtqj5cDGRnp07CtWW+Oo2sEQIimcAfLlkTr0BPTJ+uK5DxFYz6NGYHmUSyqmbfeQqgZw2BwOprphP2k+aW7J5ndPsehfEbSbe41mzurOZVF1ZW15b3McgPyugypI6MCD27D1qvHqkVpbx/b3eO5SNonkPyhjgkHA9+uPbiuO8O3kj6dJ58u25SVkCxqdr46YwMcg1evNRe6m1KGOaK3JQt5M2MSMMnGcHBJXAP0zUSp3lZ7FzmpScu5X8SNe6lcK5mltWKeSk0bFdhyDuBGNpHXB9fxrEtvDN7pMOneJZvs8+of60BV2xyEPs2kqOG+ViDjB2jI610Wl63qeuWMtjfWaxNLErLIqjZuByMn+9jP512OgHT9PhOm6lYQoZYQxnyDgtnknseSAfU03U9iuWxlbXQZYalLb2wntbOynilgWRbUkBSG5DYQkEbsjtyDnFXfCz3drp62+qzW66rIfO8m0ZX2KTgAjnBAPT0ArzrxBoNzp/jYzWUDzW/mL5MLSkRoAuNpOc4HXj34r020vm1dkkaKOKQ8kxARgtnIxx2PTpWUZRw3vRV7m8Yxa1epstqV5cR3VlNOp8mMw48sKFC9D8vXkYyecGsOGZrU3BfaZI3JZVPKHkc/jUmoPd28Mk0MqfO2LgHG4jvn17Vz95fTTWd2sYltgrRlJmUEn5huGBnqOmaFVlJXWwMdoWix+IfHOlpOoi0u0n+0XkshyZlXLGML6cc+w69a177+ybzWmtLCL7HC6GcJuB8tmXcUHtk+vGaxZNJtlFtdWzPZahJtI8zO37hOG9SckfiKo2MkVvNb3qyM1xLdMGWEb/AJsADjPAB9e9apc7u2axlpys3bzW3tY4I7cgWz8FgMHIxz9O2KzF1IJlPLVtpPPvxx7VmRzPZ3V3JGytDvIaN2BBIOGHH3T3HHal1C6iuFNxbyKoLBsB+Rjn+lHJqYzfY6W0vfss8NyGA8t1YbxkHDA49xkVi6he6tNqUkzSokR6xqo2pjnIGOfofWqbXzW628k8YkiI83eH445/mP0pLe+lhmu3RA4mZWAYZ7dPwArSMeUmLEntWmlQREPMTx5jAKOfc4xwKZb3cRu0idgI8ZbaMgEgEfl/jVjAmG9JGtZI+Ux91+231HUmqlnZwSXvmyF45CB/q+mcYPHvWt9BMvW95IsgeW3lREA+cjlVxn8Rz2rQkvILfRrlFDDcWdSE4D49hnoKdbXcS2ohMcbyQnKOCc49Bmqy6wQzhZQ3mgncoB/yRWam4vYa90o6R4jvFaJjNcWMqvxIFzu64OO/fr61e8eW6+IbW31JVb7ZGMi5khV/m6A888gKOTn8qrm4i8lgp3ZwxVRkN3z7H3rV/tKNrVYbMNcRMm145ON2DnIPrkVzVJNSU4ohM84tNIv/AN3NHIVb++rbcfStzwvCIdQVJInbzTsZ0Yhjnrg5A9Koi8ktYTGpZyTwo5qO61qea2tLNjstrN96KoCsO/UCu2zNVpqzWmhTT4206KFHmaRs3cjEFf8AZbGaobrTSoZob4xXHnKDhGLEd8EUmreJBr10A3k2UknI6JvPtnjJ9T1q1Y6Mj2t5E1uwnwNksg6++aaT6jld69Dg9U0exa1lZ4JtgfKRZwvP+elWH1BdM0tIYLF0jO3a65YjPRSf6VvTeDfLs557rabhukcRBXP+9jJqxoscljbmHHmW8jqZCRnkd8etbOWliBuj6W0arPdoVfHJC849M1aWxuHm2eTItq2RuKkbvf8AL+ddlo9zo9rDdzNam5Z4dkbTt92T1xjFYc2r3NvNPBJbNc+Uo8s52LtJ559elY3G0kYFvGl5qUduYT5MZwu045x1qafRYPJnEi3LSf8ALMrcDGffvUX9rSaPd5lt4oluDhJArFkzxgY70mo6Fcq0k0uoTSK/ICKFBB7kUMyY2S1gtNHKRs8l2xB2TPuRfYH/AD1qjD9oVSpjywPARqZHY2kchUia4O3HztwK29P0rSoY8hPLuFXc7M7bV+nrS2MzJGoGYLDMjIzH+ND/ADqxGt1bOCImRM5EiHI/Kte68ibZNFGHhjXOQfmamW7z3SS3Uvyxx4KxAngdhQOw/T77yYTPPEryBvlhOfm9z6CrUWpS6zqEcl/Li0jBxGF+X2Ap11LDHpyyKircScjA6D1qVY/P0mBLUiR2fLg9uegry5vmldmiIZpHutStGkPmR72AyQeMelZnjJbCx0WKSKdUklyYwo5I963raxto4Y7i9kKRKZHdeAdoHOK848YatZ6lcQQadbzJbWq4SW4A3uDnGcfWqw9NzqJ9Ea8ul2dX4bubKz0W5XUIGuWlyIiDgRcdeOvWsu2nsJ42jjRuuwMpHB68VyxvJ7O+topZvPilUoytwFOMYqYWt7BdoLYglzygH05Oele17FSvcJapI7bxBpJ8QaHBLG6OY2yzNwenPPb6Vry6Hp/iDw/BGsnmrbABJSdx9Ovc1zugOEln03WJpre3mbzC8YBAIH8jWpY6vN4du3ghs5bW3lxtnjQFoxnAYjpyOtcFSE1HljutURZ2uWdL1jT9Duo7NmiVoyI42dclh/t8dc10k+mmHS57y4K21sQZEkX5wAPTBzxXJata6fodu2oyOt4ZSfnCcg9c1T0v4iC6tViaNhsOwGTOCDwcjoazqYf2q9pB+pPqaseoPqVhJMix3cCNlo5I+GA9M8g47iprOSJWM9uHX935iqDldv1znI9Dn/HGutaisdTKNGqr9wgNx9RU9vfJa6iY542WOQAhk5681xSg3dJCsb2oeG4fEenxzuyo+QyTRqDnB6Ed65vxRb6lDdGO0tYRHHGfO3DaSuOMe4966jS7yOe4FiBmOZTtJGVbPY1i6pa3EzX2nyybbqE7WCHJdCPlIJP+cU8JUlGfJPYrYxvh1q8l9cTQXcy+TGx8tggCnA9fXrWh4bvtPiuNWuL1IbRRIyxTRHbG3GBuXHX6Y6dK8s8J69eaDrp077OZBJPsEMvBDZxzivQtMjeOHULS9tozuG+NZfuEHkdfSvoqlNa9maXNLw9dXE119gu3OoQSYeyvbdTsVsZIVscEf/WIre1zwrGsMd5HBbIzf62aMhCWxn5lHGfpjNZngzTLnw7YyIGKyvtmaInK5HKnH0711Ok6tbeOtH1C5ihWzuMeTLFICUMgPB5H3Tjr1BFeXW5qU1OGw7JnlL+JDbapJFa2lxcyK2C4jAX8yeOKWz0eXVPFCzXChoODLuOCpI7YBB71o6pNNoN09vNayCZxkKmCWPpnmtPQdP1DXPKNmRDHKMFriRFPfAAxk8jBAHHevQcrK5nbog/4Q2xtdWtrnTrnyA2RK2QSOOwxXU3S2UN1HbKnnecmFk4JHsT6ZFcvcQ3enh1Z5EkVFZHZ12O3dcbevIrM0XXJfEE0zErG1su4spBXI7fpWP8AEVxcrR0N14ft9L+13uRkZeRW5A7Aj0P+NZGt6bJLbwajFc2CI0aukeRvyflI/wC+fWpYPE/nCFLiLPnbgzL/AA49fam3Gg2FxLHG7yWNlOjLLdW6hmXjrjv7+tcc6b5lJMZ53pyat4qm07TtPMNvBDdv/pjAZVuMkt6BSOD6movGWj3mhzpYW92s00yshhhJy+DjcwJ6sATx649a9B0PwnpejyS3Ed7LLCB5RVUCoSe/HPU+9QzaPBBqEGqm3zcMvmSR3DMwQqABgenXI9K6PrHs56L3e3mFrHHaxoFvD4J0+YSyQaltLXQkJlMhPI5A+XgZ59etXvh1btHLtW5FjDOHWSRUG8hlx6HAZSwB7fWt+w1ayk1STTp4DcWrQ4aVkCEu3zEHLZZM8Ae+cVZ03RNInvb+4D3M1urwyiO2xGiSFhkYONq9RgHjtWEsQ+SUJ9dR2OYfwjquvSX8Gm2Uhity0a3V0ACCpznceMjnp1yO+KwtS8PyeG9JtNHuo839zNJdT7V+YInypz15xK30wa9x1K18+5m025triGyt2eSQRMAG+YZC54zyCB3x2rjr7RddvNUtr/7Pjy5zCsm4MdpUqSnOQOPpya6cNjZW97Y1eh5QqkZaMAqSd6ggFQvcg++KnhtD4g0GWZIj9rtpXdpmPDodoCkY7YPNdP4g8KajeeJNWe2jLs5IOYCFZgRk8Dg5J/GstdYsrSTTtKhdiFcR3Ec+7yxIQBngZwDnHPQfn7EavOrx3NY2RlaLqw0+8t7ldP8AIeGUSSvASAyHGVHYZG78DWjJYz6jrlzeWkYg0+SbfCWwoGQWAAzjA4/StH7JH4dvoYlng1KCcPDNERkQygcMCuenykc9iCKdNMGWZLi2YpCFaPygQoOcHIIPBIz/AIVE6mug5T05R1n4N1ZrWR5k+xLcsJYmusgSKc/MGHUHHB55rpvB/hS80XXIna9imaNVdY2BdpFJIz6IRy3JPA9qy5GWax0+O3jkSa3KoZVOCORjAPHcc+xra0tJby6e93mCAqF2jJZs8BvqQB6dfc1yyrTa1ehjd7PYzPiFpI1XXEFrALeEmPLRyFlDbeSBk45BODyB9a1LHdpcbRedJIi8DJyfrWzJotrMsjOI7byx8s3mHc33S2Rn1GPwFURo0MXnLPcyuuwgeXnKnsScc89vTIrDnjKKiS1bYmt9Qtri6SFlacMuTt4I/H1p19oek3FyQnmXDNIh/wB1Rk4Jx2PNc5cWiWKOnnmWJ9rFpDhmAyQeOnBq9YeJn+0pG8DCJht3AYA6nnjgUpQa1gxHSealrpjx7S87fNtXAT5jz/WsuRoo4zFawRqZG3P8v3j059K1IY1t7PfM6yPJ8yOCGGCeMGqiNGskglcKME7tuRwCa513JEhvpbVi8iSLsXAdSDwRj1z7ZrTj+3fZ2jns2jl6FSPvZOB+HH61mXixBZUM8d1bI3lnaT8pzjBBGQPrWlp2qS2NxBBkSbkwz8vtBXOTgdj1+lZyqSSvFFqbQ3VLxrHT3SSEwSFgwPBQYPr26Utz4rn1STS3tpWQlCBvjdizMu0OMcEY9e64qj4u8W6XNC5TzoopYljW3KBWHOBk55LYzz6muP0++uLHULqO2Z104BI9yZ8yNQxAI5+8DzjnpWcYOrHmktRXvqdPda8NIuEgFzcSi4G+NYwWGckHI656/g3Tms+aS7ttWivrmKMWGMhZGOV5znB4AIJH1NZGqX2oa1ctcadstblUb75zI7OW3Dnv9w57H61Y03T5tY0m1sL/AMyVwPLaWN9rFss5TuOMkbsdeh5Fb+zUY3ZLlpY7vw74khbS7WWDa1xDH5ayNGMFsgEZ9AFX8auSXhulkfYUlU7g0fduMfyAqpp8Npo+m/ZowWWMlQJlGQpbk9B3HXrUieKINAvvtclut1A0ZTDYI3EHB4GOuPzrgcdW4IL3K8hjw7ncGkX94JFHJ6AdewPX2qpqPhw6hErLKIFIwSq8qMY4547/AJ1NZzR3mY7mVmgkLfLj5gcZA7cZFTtrESx+WRsRTxzyo/8A1itVzRegWRgW2j2+iSxxxN9/5QsaHrz6Vp2vmaiRDFZvdeUnmOYePLUcZJ9vemM8CSQzIjPtyOP4Qe5x7/1p1vrQt9QhkSwh3IQfMYghmIxkjGMd63d2m1uOlDmlY2ZLXT7HVZYUvoBCoB3NlXBK5G4NjuO2amutPlvb2CIyJFeRksu2UFWTaTnPcYyQa67wvpuneIPBbpqWnZ1fT7Z72DUo1O1Ih91JG6MuOACcgrkdSK5XS/EelxX1tbTFIHVRPayq2/5v4ifUHHKk+4x351Pnk0lsehVwyirrY5TUr2202Y23msrfKGMZ4b3/APr1o6ZeXV1P5dqWyvzHaQWIA579On51meMtPudB157W4UeTNF5ltPGPvKwOMHo3p9Qfwz9FuF02bARvNVSrEk5P4nORXU6a5TzbJPU9O0nUkvI3iuJY1u4UztLdVA5Ptj0qrqjXki3ItpBNNGnm7Rnfgdcf3gAT0rmdC1RVmaYRlZEcyfMcjnoT7cdKv+Ntmn+DdP1TUI4bi4v5JJljQnasQcKrAZ9zkVyqk+Y6acfaJ26FexW31AzfYWhSTyzLLHtXvjnA96z28vbDJqIaO5U7MRuCCoPHPpyQfYVFHqg06KNraKC2QsT90YAzgqeOMYxWV4nEl1F50E7J5RAMbHIdQckgjgkjHbufStYwfNYw5eZ2LfiS4F7ZtBpm1BHJvUkAA89Qfp3rPiV11LzGJVt+6UOuFJ2k4zjABPTPp+epe6803h3S7iDThCkIaO8lkO+OUsT5a7DjBBDdMcEelNh8ZpqMMEUGnfYGlzHI6yGVJMbR/F90fxDJPpXTGLUbWOiphVTveWv5+ha064a6kENjMywTNjy0jPJBxyfrWpbzX1xqSxPtEbgrI7DKjnB754wfyrkdQ1rT/DqtHp05S+kcsNit8pI5Oeg69q0JvEkFvJCmZLSAR5LSptJbBJ69f/r1Ps+tjk5bbHVybVbEibMEq2185YH/APVVW4vts0iR3BiwANocgY7HP+TWRpusiW3kguHEz4Einr/e6EcY5/Ssq+12G2Eflt5srdc429+etKNK7sJna/briR3m3rcFkwysd2akTVGEig2SLFwxRmyHXk7SfQ7s+2B+HI6Rq09vHnGRJ2I7c96uf8JGGSRZImWNflVsZxxjmk6TvsLmPTvA/wDwi+qLdLrupS6PJC4ENu1s1ysy/UEY6Dj9aw/HNv4e8L+TDpepPLHdPtF15PlkLIfMyVDHGPU8nvjFcnoOowhjPM0x8p8lEJPGeT04P6VR1BTqf2u7mNxEEdzbxMwy3zAgEdMANxj1OOlNUlF8zZ0xfumpYW8Woa1JIbdpjJKZAGBIbjpkHjp0xUmveBLq3sZJLWFvs8IeVoyhDjHRffIJxj0qnpuuQXAJSF02oMxshZvlIJIOOx3H25ro49a1y1nklguRc2c/30mXfwBxhTwO3IxnFRKcoyuhR5be8cvDby2umsQfLZl3IsiErj6+vpxUltdrdW6ty0q5428E9q2Li0vNWtRd3DlIASgkRTt3gBtmfUZrCaxuITIQB5eT8w4LD/H/AArSMk9zJq2wkk80cgEluJOxIcKUGfTr6dKh8u5ur4LGVQA8svp+P+RT5LGRRH58MkbSfOqy8cf1FKlm9rHG8gZl/jVc9/b8K0ukSWLzzHhVngVozhVfIB4PP8/1pgvv9MjRLcjG0ONoA5bGR71djurVbedJWzAoDMrNtPXtnvmqTWY1J4poFDbHIJYYZyvRT7jrSUl1KLHmNHIsSxrG7jC7myOuMn2qCwuJ11IxeZgI2GaHocHrkkZ6fjmtFFVpJjMjJN8xG4YweucCo7xrSe5eHdFHlA7KgwD64x17f41lJrZEM5G4mSGNVhLyXLH7xGNv4Ul1Z29rZ27S3kclyx3SRY4C+mfWsu4unfEkkgjJ4yTljUYltI2Vgsl1Of73z4/pXYaXuOur6O6tYrZka9SDJRmAGOfX9PwqxY+JpbfEW0RBhhdrZx7VmPcW0ZkleBAF4Ilkx+mag06zhurxbtyUix8oViwxWyimh3O2W6F1JGLyQwKVykbAguPWnNEsixxwmRJJW2oy8qB6mqNzqkgQKfLeJV+VtuWAx2PatG2uL7T9HS+is2vhCclUXO3PQtjpWbixW7EFpp8ulavdo0zta7VRdxyM4yeKsTB7jUfOkcNDbjCHsmRzmsXQ9aa/1S9e9byriRw6xscgeoGaqahdSXGqt8+61U4eNfT1PtRyPYLM6C+8R2r7EihF3KuFVsfID0zk+9Ur3Up5ZvKvLk7yP9XCPlHpn1pbNReXCuItkMa43Bdv6VdmtpYpI0hj3j725mHyj1rJ6OxkxLW3CMgEXytweOnvVtoI9xhwrrkE8VMGSK3Dgl5m46cg0s8Js7JpORcScLk8j8KzuSVpG8y4jtLZlSPADALjmpZI52ulgihEcBHznod3r9KdaWvlWkrBWedh1AyeamuGmjhgeOMSHP7wswBHFPUpIWGw+2TIAcxk7Dk+nakR4obySCOQJbRgsS3OCB61ymuatJaWzgMyuxwu3uTVnTNYgs4YUEiyPsxJGwyPpXEqMpalxN3xLZx6t4ZW3sJfM8vG7byeepFec38bSfZ3lYI6lY2wOGAHGfyrpLq9vm1yJbELbWp+ZlBAHTvmrMSq1zCskMc6eZzG2AMHrXp04qlHlNU7uxz1sLHVuZgsbxk/u4R87vnjP6VrXV5JcGEGFIIoxt3FsMOehxWRNFLD4l1BtNcb4SIpIxhlfjrkcZ71NZ3Vt/Z94s90DPC2wwvhWYk9f1/StyJXuadv5V5rlvJNKs24B41VsrgHIFW9e1B9Q1KC1VWS2Ycqi7R75rll86xeCWUyJCjHbLHycZ7Vt6x5d3p4uEkZtp3IyqR8vv6U2tSNdibxDdRabYxqts97bcF0Z8BT24zk+nHrWRqWqakulhdO01I7GQbo5PK3SDPVT3Fa91qcPia0thawxrFBgTrKPvsO49uakuLiPT5bKFWYxzZDHbkIfQHPIrF8sFqgb7HHxiRmtr+cETx4jm+XnaOnHfitabWr3YZYFaOwT7gYZc4/DjvXR3fhO31G1JtpGM8nJbGRx0rA0W5EM66XdROY3kETPjheetYqcZe8lqhJnQ+F9bi1C3t0+0LFegkx7wRz25/Sm+M9Ul87TdQ2LaalbqyzeZIPLnQcgA+vXrWBrHh+fSrqSFTlckpIp5Fd14Ss4fHXgm4sZSv9s2YzFOR86sOVJOckV59WNOlJVl8PX5lprqefaTNo3irWnW/uL3QNS3EwXiqFjjbjcGYcnj8vXmu78H6OP7NWTULz7esLsrTxuH8xc/3u+PUV49p8P9i3z22sTxL5EzI0N0jP84P3hg5x+nNeqReI7Xw/4WZ1naQ3WJEZowuSSDkjA688cGvZqLlSUNjSy6HReJ9Kn0O6bWI7yR7PUrfz4CsQO3jGGyQMjFZvhPUv9G+wpdGJpi0qxtGFYngt93jHcd+tXvCmuJ4i0SHS71o50h8zEbHICMclQD05J5964/W7qfwv4utbC1if7ER5qSMDuz/dDHqBxxzjNQo8y5WTax1+uWVvqVreNPC8F6hRoroElH557/KRj361m6XYjw/qUN6LdkfzN5ctuUnufQVb1y4nfS7SVWaNo5A+0jcvT5gcdiOKtQNBcWsMsEm+2k+eI5z7Z+o/pWeqViTK8QaPN4ouJxHqM2nwSRlQEJ2Mf9od8jisXwr8NLnTZr1797VrZeRMzkpgdTx147f41Ld+IJ9HjX7VAAu8xSSwrgnBzuI6cg/oa3NN8RWc0MYMyFZQWTn5j65XtQ+ZRstEXZ9DGaf/AIRO1ne1jS6s2kZreZlwc9uTznpxjHHNa2nvc3+i3CwwPBOqATq4GFLZIOenPatX+x7XVrdZpMXMUbMwhkIZDlcbQO2ePpWLpvg+C3u7PyZmjhjgKzLI2MTHPyKe6jC4+prmntqJFOysVs7Vrad/MYN0AOG+vpUd/ZzatbzMpJ8tv4fmIxj39BSwtI1xumPrlmPtQrBZWeA7HZgucZOenB7Co5ZXD1ImuJrOOMzBUBRdksuAcH+Hpnpz+NejeE7ODyNS1XxCWigtI/tAZU2NcEkLEgGOdzcscHhWxzzXJ65rElrqFlLlrgwwRD7Qyh9mIl/hPXGPwrMm8YXfjZbuO4uL28We4V7iWZiSXXO05PcKSPxNHs4y1aLlHllZF3XPiFdXlndPJaGSSIGWWORfldXcncp/vAY4+tb2g3kOqadY3NozMLiNpfsy8FRtBP5YP5VyWrXUmn+SYAZLMgedbyYYrgg71bGRjuM84q7NJY6bbxtEwMauqJbRqeQeOPTn+dTKnFK0ULmNPWFuW0SdbOVWvHOHhjO0YbAOT/nrXk/i7wGvheOS5e4kubvKSIIoziNiucMxPOCGAPQ8GvU7i/muGR4YsGRREQIiGUHBBJ5/L3qjqVhNr9xp0bx/ZtMmtlRmchwSOQSQM87W6n+VdOHnKk99DVanFX+mvAkt/Cdk1063BhKHKHgkDHbdjjFKNMK/bVe5EcxUzpb3A+XlxyeTjgkfNjtXe2vh281zxYk0f2KOz8oB4LlB5aRkYIRO+Mj7vOQa1PE3hzSrjTVwsghitTDDNHF5rIBy3B5JO0dc4znkjFZzxS5rdxON9TzbQ9Lkk1SGWVWv7R5WK+SwGY15fg9OCD17YqxDeXKatCkSyLbtuVXdNpYZGDjqBwK7nwj4fstD0CW5uGV45LNHiiuNquSByxBAJxjOAccDoTXP6h8NdUiSyurGUSpbbXcyTKCwyWPynOOByO/4ULEQcmmxOOisPuZLu32LLt8qUM8aBgzMAcdvX9asRrbXFj9oK+WpHKtwVP8ALrXW6X4H/wCEs1CLTdGtIri7toGuiYFPmAKpJPJzgbckZOApNYGsaPI2gQzzOzwxuWAiI2SsSVweOnXntzSjWi7InlZz0MqJqTyxSCcrEy+UyjY24bQM+2c0XF3H50cMKMzyDBRcZHt7/wD16u61b2tlZ+RZmNJg6yGOJCSxIyckZyFPHX6AVydrHdQXTT37rC6H/VshBUcjJJAwa7Y2mrknUabqkImYSQSzF4yiR79mw8YY5Byvtx9RVa7u9ysgIUHgsPQ9qpHUFlkZ/tKgP8hK/wAPQ/5+tS6gbWC4s7ZJkikmDLvY/IOOhPY5/nU8lmQOivbONpmEz8kNM+cqRgYGOpIwfbmtWxmutPne80+/+z3I3/Z0RyJHVeXB9Rj8MAj0qpdWem2MCKdUV7uJWk8uNl8piEBKs3BP3nJHcYrjdYjn1K4jlinMEWwHMmPn2KduBzyenpXNpUej0AxPFUifao7q2kMisQZEK8oSSAe+QRj8TV9tO1GHULaKWF2E0C/vN4YLGTtVjj7uMjg9ODXU6cttHFFbR6bHf3E8ReRkOxvlJfB55+7njnK1mx+ILjUPPsYCoM1wtxFvGRJwAIsn7oxu9ckCulVXJcsVogLPhvS5L3UdScQyiQs0bbJNw75+bo2M59666w02PTJ/tSahJMka4QyZBUADHpyec8dTWX4fmtNMVFnuTZtNL5htywYluCwzjtgVo6hq0d1IkFqIsOcMGj3YPt61yTcpSt0E2UNa1e51C8RyCFY5Z8cH357n+eahvJY7q3XzGzGoADk4z0P8xVXWAftSSJ5ipE3Ks2AP16fX1qKOS0mZYQ22VWXcSM4Gc/L+Ga2jFJKwjfWRY4bc7mABUEr1XnOc/Qirl3dRW9nFMpy8nLQZzkZwCR26fpWYbe/vLESx6ZeTwxkvJJbxFsAZxyOMY4P0NW77TpZrfy7NLctCELQv+7kBZQ33mxu+VgSATj07lOMW7XN405SVx1r5dzDJJDuSOMfvWVTwM4GT6f1r0HwX4V0/xFZQaW08dpeShnjkuVG1mIyqDvnggDPLH3rz6DTtT0e4guV+UICHQEZAPGGXuCT3GPeuu8Kx6lP4glvryQmzheMt+7PyZOAQR90kkEY6ha5MRpB8rOyhT5ZJ2PYLrw+/hvwBc6RZQrdXd1HI8KwqGdx5PmFMDrlwePVq8P0fwjeeItJlURSw6loqmRLe5UxXUsIIDqQcdMrx6ED+7ntfiJ4g1K61Mx+HtSjiv9JuWuJY7e5MEl1HkRnymP8AF8wPt15xWNoep+Jpre38USa4deu4mS8hkuvvvBiRJYZcjhtpGeTgqvoK8rDylCHM3qz0KjjOSilojk9Od/EdxJo+pRR2sPmFbOcja8bbfunkcMRwOzYPrm94k0tLO1t7tFgiivRmBlbOwgmNiwPIGRn/APVxnabbxeJ/H0Gl2dz5dhcXTtCbr5mttweRUbGcpkEBhwO+e/J6hq983iW0uZ0eaKVdko2kZx99gPcsG/Cvpo0+ZWe9jy6lL3Tc1aa0tdNTMuy2YhHxwRzx+HFT+KPFEPiyHQdOlgj+xQ2aWUKQvkNyVJz2PCnkelVNW8Ly6rodwsE67DIxMLcyRsoJGf8AZYE4Prn0qppnh+1m0u1nYsZo7ZRLHjHzNnBPtgr2rFOKuc0JSjFxWzNS50WG1uJjvWSIlQ0LPh1OOcA+uBx71myapNpdw1lNZrHltkOBhm5+6fQCty70vUNSDXoPnSW0UUV2ygtjkgMenJwB9al8e+ANQ0m+a3uYiJoVCuyElAVUFcNxyVK8VlFxulJilF7ozbfUorzStT0+HDxllyisF+dcncp9V5PFWPCemi4+HusWkqQfb4ZoLuF9/wAwXJR1z7hx/wB8iuYsdPuIVZoY5QjNuGAScsMZ+mK09Lv1vHkikjZD5RWYSDOOnH6VrOHu+76jdVyST6HFajprW8L3ILTBt2wxNnC57nv93+VdNYXiLphuNTlN9Cqkw2bTbZJ3K8NJyDtBOcjnjFRLqi6tq72v2j7LbCHdO3G0KD7e3bvXKar4wuI/FVrqrp9o8iRSsTIApRT93pjBGc11KM6nu2IR2V9Hb2FvqcRPlXO6EraeZwY+MlX4+ZTlSB7da5mS/SS7AtovL5JKsc4I9Mf56VDeeKhd6g98jFYDLK0cJG7aJB/hwfpmupsfAAm1GG4+2x/2QY4rpbpDgkNkmP8A3gVYfTB9qfKqKvMrl9pog0/w/qF1FDqE06RW8ZARpJAC78AgDvjipmvDeX8qzTrJkBAVUheFAB9x0rW8RNbfYES4kl0+COIfZ/l+XGWyPc8An61jzWRvtLGo6W4uGjt0aWFAd+AoBYDuAev5/TKM+Zc0hOHK7FuwvMRhYyrGaQFo0OA6jPB9Dn+Vbun+IrayDtJbZbClIwAc9QF6cDkflXIQ2ts2lwrDcLK2S+9FIyfRvfpyK6mx0We4kMVzmFHKos3JDNu9QOmeuazq8ttSEW4dT0u+8uTUn8m+jLybok2ldx6kY54GK6C+Vr63tXs5FbTpCo+1pllj3E8MoywxkH+WaitPDt3ptxsv7eOTkRidArkeuCR2I6Nitjwzpo0nxVaxv5KWsjlnMpzGyEnjCngggEZ4BAzXlynHdF7kdnpai0EMkMkMtnIUeBkCh2ZQzHGc8YzuwQcinalKGsZVhjfYcZwm449QO/SjTde1u8m1iCRY7i/lkNuPM2rE6jgnk4UgY+bI569889fFbyzSUkxnLZWQ/MhHXHtUqPM9REd9KLqTZDL5Jhj3xGeI5DZzjvjI7+vpXK6/r01vsl27WlYAshwDjHT06Yrcnt7q2jjntj5gDYYDhvYjI4xXNXVunnT2/wC9fbKzoZ4sNsyScqvfHp6GvToxjuSPhmS8iSR0NxOpVvLZlGFHXII56rzn8K6C31IWdmg8ryE8wybG69c81jaJpcKXAjnviZs4EcfQfJlTuOQAc9uePeoGW9uGKLgbSxEjHCnA6A9+DWkkpOwHT6lqX9oaTeJZhJbnh/lHPAH3Se42j9R3qHXLizj0OGe3VkuWTzHm2AdTgqFxkYJI4NefLrX2G6Z4JZEbO04PBOeo/wAK3UN/qmmw3MU8MkCkpIvmDzEUnJJU9Rxuz/WlKjy2Y9zA87Tf9XFAzkAbnbLknvj2p02pwabZTXCQOQnbbgkntV/WLU6bpl7dRyttDbYfMj2lj7gcCvPBcahHuEt15qz/AH1Udv6V1U6ftN9jXkV9SzfakL23gmhcPJcZaW3MYAHPY55HvxU+k67LHBMvliIIQoAxx+FbjaDpJgsDZstvBHao11c8k+aRyBzyc9q4yS4+w3k8Eh3yrIf3gH3x2rsioy0SKlTcTotO1K51SbY/+jCNtxZzjcvt71r22veI9P1mJ9EmkmeQhESHkE56EHqPeuKtWuvLd7xWCLkggBf3Z64Pr0rY8I+O4vAuoTXsdtJqMcsZigaRsFD0P4/SplDsRqtUb+qa7YXetFNX02PStcjxlraQCEnHO8ZIB+lYGtaK0c13djUreZduUFtKW+UkZ9MVzmqGXxDqN1q+0okshdlJJwxPTNatvoUbaW90Lho2ZcOqAgH2p8sYpakuTk/eOi8M69c3kC2dizT+Wud052/ma6vTLuW2jkl1NiW37dq+vpXDeE/EV5puvww2NtbvDIBCwnhGcA5zkd/evQdSTTryNfNnZWV/MaNe/tmuWrFXshSS6MytN1NV8XyK7yurJuSP+BQO31rqp9S+1ToVjToQokHT/CufMlxpzQ/YtLkhmugxikucqHUc8E9qozJrtw3m/ZCC3zApzz7nNZ+zu7mTLreJrixuJLRwY3J3bn+6fYGnwa3bz2L3V/OYo1k8v7Pj5nPtjtXNahLqcMzNcxz/ACncvcD04z1rb8O+HZNdtTq+Io7W3lKzyTsQuducAetOdJOJpTi5bGBr2tRvqSM7ssKnKKEDYbHGeauaVavcXC3Tjfv5UFdox7imS6TC4eZYPOCPkMoIPXjJ9KtWDSS+ZdOCEGERQcFvpmtIxUI2RLNO+nadxIyCOQ9VVcdqzbovOm6WRLWBRltw3ZqS4mWSRpASTjpnOB/jVS8uBq2nWyLasu2T5nYHgZ6470WGizqWqSW+niS3t4WuZlDDy02bh0z71zqTf2vqCzSW0YKAh8p19Pxrrhq1td6TbpBCPOh3RcrwVz9aqabHa2e8SQNCpBJYnPPrTjaK2NZHPX1/dMpLQho0AI6gY9atweJDNYlZNzLtG4odyjI6dM11dhFZzXXlQssytwI5D94elFj4Y0/T7iSV7ZcHIC/eAOevWjmiZHK6Trkcd59nVIYbVlAaSWLlh3Ga6vxBbQeXFYwSxpJ5QmwhB+U+hHFc14q0eSzaaS3x5aEMnkxYXGOcknPfpUPh6zSKE3lw7JDnmRj2z6dqxrQi7VLjsrXOpttSntYY40/15XG7GRt75/Cn67ehtBsGs7OG1hh5kaNATgHrk0l/PbeXf6hbHzraGJSq565AFVb68hTwjFIkbC1YEFT1AriitV6jjG5oatcxX2gi8idnAALlR27nHsam8A299a6pHqek7bm1ZCkzIRtdPoSORWN8NtQtdc0i/wBOWZZOSoaTg7W6Y9x/SuKsrjXPC+oX1nYTTtJLNJD5KDdnacH5T14Io+rufPRT1XfsCj0IfEevWU3iaa6jimllZ2LgNtUZyCuCpPTvXoEnwn1fVNPtfFuqxCz0Lanli7udsrqABhVxnbkHrjvXH/DK80JfH2nX2vpH/Z0G6SVLp9qvIoOCfUbsHHfGK3vjH8cbz4ga7iyllj0aHMSpCu1dp4JHpkccivZ9m0lGPQ0vpY0E1zS9J8UWMumTJGZWEci4yJAxxjn7oyQc+2Kq+K9X1PR/Fk0k7rdQYLx2iDIK4U9eq8+np7153qF9t16G7spAoMKKsikHooHfv8vT1rrpPG0WueGxZajBs1WxAFvchsmZSw3KRng4IOeenap9i4q+4mz0aTXLOfwmmp2QNudqv8gPyOMZU/jwar2njaDVpLK2kihsbaRVWJY+dr5POMfKh9/Sua0Pw2F8Oxteb/s0khlwrnAVRz37/wBK5PTbiJry+khdobfzhncDswcFRkdOnr2rm5U72Foer69oEd1lmVnuYjwqNjdjtn0rlvEUekLo4VQtteNhCI5PMCZUHpnj09cir/g7xUdQmk0/UJ4zdW8jRiSMsfMUcA889PXnFPt9Ns4fE1zPdqyvEVaDYApUA4B6jqCe9YzThqxx00LK3UFnZacsq3Cvaworyw5UTSMFCgEjgBRu5HVse9StNd3GoGK0ljmJAdZk2scAjuOA2SP0qW8mfY81hdrO5vHE1vPG3zR4yF3dOMZz2JFVW0mz0+6Z7CXy7iRBtOSAGznqAOeO/XFcXtHJlO1yeHQ7u2/0u42rZS7iLhSGLE8FSOx5pIvDrT3ltdGQfZtrFYVAy7cfj/8AqqCe+Ov2Ud95jNdyMDNbt9xXU7dwHYnjIqxqt5e2It5ILZUlyBI7L8gOccjsOOvvU80+r1IW50erX1nZ3rRx2sYyUt1yofDAAE5OOv0rF1S1uLPTRFp9l9naNvMnZY8AMy8D645/GpbzT7C41oX90wuNPsZpJVVnPysTnBHcZwBSal4hv1zaGfzba5L3UwVTguTt3Hv24yeM8Uk2mkayd7tnO2+tR3s8cDQAy993AB7/AIVK2pW9jdDZEzzq4Py4K4OcZyccYP6VA0Mcckph2vOyglcZx7+1SzQ2dt5HnZa5YMRgkhyOc/rXQ/Ixsb1m01vDPqt9IywzEGOLdkbf7+PY+359tjw7p9pq1u51KFo0ikIt1VeAp4Vh0zz1HPXGBmuUj1KfzPtd1ZQyaGQ0MjSj+JASAvuSF49GBq6ur6h/ZZijnW3NtHDPatPGXMbFhuyOchuCP/rVjKnKUbLdml7I9R1JojvtInhaaNIyT5QZWUjKkccE+3f8qq+GQkLW99cpIZbxcR26qSsQORnkZ+YAfhiuf8GXms3q2/2gxRsoTG3GHQnI4/h5+bPbmta+1rWJZJHS0WERPkOTgyH1TGOCh9wM+oNeXKm43jc1WquamoaTb6hNby3ciN9lOCrgMuWG0sVPQ8nj3q1fabDf2l1OlyB5cZWS38gLGsS4Jxhc56/WsJp9LuLiPV903lyqLecpwPMdxt3jucbcEdN2MCmXmrRWkk9vpNvI8MigXMrbgihOWDd92M4Hv3rP2cpWUWPmQmn293b+IHvZLZbSwRFVZ42IJDD5lGGGMnHHfdzxxTrPSJNR8Rrdblijt4yfshj3R5I7AY6+/fFZl94knvPL0p2iKNKrx7H2RnkHJbBIyB17ECusl8SRaPblSoZ2JZY4lEhXI54wOAF3c9M98Crlzw2WotLnH6/oT/2wsoaCLYv7yOMDexxngKBjJJ4rzHWbLVdN1C8lvvtEFvfqQu6P5ZI8hgCPqM/hXu3hW4m1a4ltTM8E18C8MvlY+XaR0Y44CsTk5H0Ncn4lt7ePUCI4iySLtBkbfuwf4gScHPOD2ruw+IlCfI1czqLqjxvQ/DN9qF8un28Eu6ZvlCjGWZgoB9ASRVrVrc6LJe6Vd2+3UoZDG2/JeN1BBXI9xXRNfXdj4vVp/Mh8kbzMkpR0wQw2+p4IHbmlS+Xx/eXJvZIrfUGJihuI4gCyhhITjjOeVz15xXq1K0r6rSxgcJe3UsOqicW2ZmhO5XP3cpjOOhwM1p6TCLjTnmvgJ5co8OPl3lvmcH044z0+arPjjS7mHXlklWSc29uCXdSrGMjp0PYjHHPWsq6j+1i0+wLMbdiFMpwAjNgKCePxp6VIKwGRcX1y/iBknie2ikdtiKoLRAMSAOxx71YDWqyacQ00l00m50tl2lcHOF9T3z2rX8ReBGtbEzXc2HtFEmAGBlDDI2nB6Ack4xg1hT6RL/Yd7qsY861iZLfM7ASK7AnIHGRx1/8Ar10wcJpNPyGa6y2erTR/ZxcLbbiRukXIbjoSOmc8e/XiuysrF7a7t4pTs3bQxdgAScd+PWuH8F28qSTXyQW966DZ5JUjy2yPmXoCfY117wu2lhbt5WkDfvMIH6+vT16+gFclZcr5VsiWi5JZfZbi/t7o7XjLLl+TwR68dap6XeW9nrEcps9xj+ULJGDG/wCGehrXuobJobK4g3uBEqTszcFugx7YwfrmkktIPs3Z/MOcnqMVknpqPYn0fWNZuPFliU1S90uASFpZ7Sdo8RkcINvTOMcDvXrvig+C9Lks7TxLbLe2d67m38SaSNlzA6nD+Yo+Vxu9s4+gA800fTPs/hvxDe4VHgtVhgDjJ3yMACPwz/30DVK7jN9oes6VOxK2N6byE5+ZFf5XUevO0/SvPqR9pVVnZLselCco09dzs9W+H994N3+LtMvIda0e1BuYLu1BkjuFyMo6g5Q4yOcjIHOarXviK6h8GQJ4ZjD22qtJeak1zCHa1Qsh8liehG3AODkYI9a4Xwb8Q9T8C6zJp2max9jguoxHNHNELi3kBzkOh4BIIGRjPArduPFl7f6lc2wiike4W3Xy7UiNUt1VCMAttIZV5bJ6Ae1OWGqXvJ3/AK6m8akHG8Va5zmr64kfxC1aa68ySztbmWWzePoJsKUPHbGc/wC9T7fxrqrSRSM8J0/bIq2sYEZCkghScndg8Dvg+9ZuraDda/rAvi0bWk08rMqzIXQHhSMdxjH41DY+FZ9Nki+yzPJJ5gQgIuSp4OOMHnGK7o06Vk5LU4alSUJNJlfVNSg0k6fqVpZ3tteWabJ7pZh5UobghcKCD6DJ/Tns4tF0TVfDhe08RGCczxtF/adu0fl8HfGZULocqxGTjOOcVUk8KNr2gLbPNHd3sEzS+cUAVEIxtYZx15Ax6j3HNabZT2LQ3F5Mz7ZHAOQIQcEblUAAADkfU11e1hKOm6M1Vta5sX3he60HS11O/gkuLaQeXHLYzJMpJbO1ijcfQ9sir/h1brULf7W8M1y2Gx50QVgFYLnK9+CMEdBnNZNjqqXqzCzKXAjDluM7nGSQB3HfIPerOk+Jr7Sby5ggkcxufJmj2hgQV+Y4I4xk9O5rGXvKwO3Lex0/hTxKdC1C/lvLVbm1urWW2kjdTjlRsfHdlK5rp/iN47a+Wz8rT/s0upWqMsbrmMOvynaR0ztJwfTiuf8AB/iKHT9SgOtyR3lggJiQopaSXn5emSMAnjnisn4keOPFPxE1HzbGzjt9LtR5Vpa2O0yIQFJOM9cHgYxzjrXOqXPUvY0pxXJdsh1PxFbxyIr20lnI20hdhC5GDgH156VymuSGzWTUIHkkjCkKYvvLkYYFSeTnv1q/oOuDXvtFhrM32XU43MsMlwojDOD9x+MK57ZGCeOKzfFlw0bF3la3tUlBaSMcruXnI9CT0PtXXCPK+VnNOPK7o8+kvrucXsqAxSTHLhAQrDGD/PmqsVmV8vzXVQpAMTNjqegrto7NfMkS4t91zBHtHl/IrkseQPXBB/GpNY0GG4aK9aJRcqVaZU+XBUehPfj9a7/apOxmcUkctvHgQM4AwSRlenBBFdT4Lmmnu2hjDpLIoWNT9w885HfA71sWOnjWLc2yGO1MnMgkU7SOcbfYe1dPo3hC68K/Ybq2t4Z7OYb5JVlBCFU+fAbocHOO/asK1aPI09yo7nM+NNQaSNvtJk85wFiRWwFUEZPocgYqHTbm9tZY54JRDLakBWh4X7oyRj37V6Vq3gmy8S2kc5meE2qrcBoPmKA5xuU9sgcj179se+0O1s7q+n0na9rNIsYmQHYSoAZhkcE5BK9ifSuKNaDgo2Kd73MRY/tMq3yj7E0hG5fK2xtnqc+h4OBXUab52jXUbvOr/a3wGj5BU/dOeh6ng9MGorHxVHpfm2Mmn7vs8jI/mrx8pIO1emASfzresNesNchNrDDbRKhLJbtuUF2UrvTnggkcZwc9KwqTklZx0INexhurzRpGuCqXBkKRwhz5jgYy2OmOD+vXtajF3Y+HZ1tpEezM6uixlVkWbOAQ33gcAggcce1ctcaw9xfQ745reRIVV/4QCP4lHXGMe/XrTIZhfeefL8+MhSC4yr8jnj3x+vSuJU+rKR1Ph5pryG9up7tdQt/L8xbZ2kBt3yqsx+TC8D6HK81R16zFjdRbXR49uEeFS6nPqQB0/wDr96xfCfjbXvh7eXEulxJLBqBeG7NypeGeNhgqy9xgjPPaul/tORYbeO5sxb6fdRbICj4O8DAYHv0xz7VMoyhK/Q25eaOhzU2oSwRyYjW43DDKSQGH9aqeBfE2ieHtY1Z/EWkzail1ZyxWZRsNbXGMxsyt1GeMrzzkc8VcZpUt5/3DSLAMmSMZ68DP1rHvNNF9q1pd/bFXcxV/MydoByDgdeefWu6k11OfZkSSWul3TgReQLpGZIlIKZ54Zjgj5l6Y7fSp9WLrptgZrNYpI1AkWHhSAFGDk9gPzPvXPx2sWn61p3KvHO5+0R/eXy8NkDPXgHnrxXd3WtR6i6WscSPY5wm+LI+UHC7hwOMd+3et37rTQtzzvUNDivLU3afLJI2xNrcZHJyPxH5+1Q6DpM63vmxTlRD+8eM9Tg8r0wcjPB47Guk1Lws+m2k81sDcQfeUqQcJkgbsHhuMH6GudlknhAljMxjdTlMbSpyc8/r+Nbqbktx7HZeJvs+rR/2THawlHm8yNrl9uBngAgZNZtlZ+DfDdyINUmtjLt5QRvIUJ9uhqDxl4t0+x8cSTIhlS2cKPLc4UgDpWrqXg3w74w8PtdaX5keqZ85oLrcWduT94n5Rz16Vn7Fq15NJnsSppK6YzW28P2+lSNoEdtqlx9ndSGUFgpxhtoPysPcV59pvw5udaNxPPujjjGQSpVnz2B7niqP9lz2+rXbpttdg2uBIMA9sHPI61Y1Dx7qd5o7WC3qwqq8GPO/j3B4z613whKnHli7nHVk5RMq1SWZrxAM2yny1Mqgg8YIJ/wAKszaPY2fkQ2kH26VuXLMPLXI6Y9c1Q8PxyXGlsZ0ZCr5UO5UMDXT6PbTfZZSlr5UYPyljwR3wa1crM5bmba6LJYTO7FXgI3GIfcHtiq2qX2qQhWjt/Khc7UBX16YrZumazaNhcQqzH5l9B35NdDYhbWSJ44PtVwFzEJApA9wT0+tZuWt2Zvc5zw74d1aS+gnvrdYrZcEtgKwHcgd66W3t9P0+6naVhdFnDRqw2kfjnmrfiC016a1inZbdpJOHjWUZjHv/APWrF0Ox1Gz1hLnULaG8VFbbblzhc/xZHXFZN82rGXde+IltJcxQahcl4YR+6j4LJxwB6Cuc1LxyjARwXLBGPGw547j6iqt9oFvqXifypmghkkcKq8BRx0qvqmiP4evvI86NYm4zEuSxHpXRGMRAt9JqF/MJL+cpGvy/JtDD64NamoR2raZ5kDyCeTAeIngY7gVn+eI7UNIhYZxvUcn61EzR3DO+Co2YO7PX0+taNFXOn0WaCGEL5pby1HmZU/NntTppHmYlW2wg/JD/AAp7j3qnoOm3M+lrIJFYSOdi42tx/Ok1q8fTZFt4lEtyeCmM4+tZNa6EjYbdZJHEh+/yc5yavahfJpuimeC5jRCvyqoO/cDg5zWXCk3mRm4uUWaUneWwBEo689qyTEt7r0UFlI95amTC+apO4d+PerUe5tytanX+EZvM0+5ZoklmuZA20k5X1p+v3em6XdRwSFklIyyj5gvsatQ6XAurwEJLBaQxkmN1I+bHXBrn38Of2xM1zDeSbmyHkk5z+BrHRvUNDdXTEa3iuY5VMDfOrr19sUal/agtonhkV9owEfA3j1z61XtdJk1XSbaG2W4t7i1dY/vAK2WwSRn6da9Eufh/f6TJd/2hd2t7a2aq0s8RCCMkdCOh7dKiTUdzeOHnKPNE8oXxNdL5lvPps0lxnAWNDIMfgKyDa6hqVt5D2ptoEG4R9CRz15/Su58R61p3mNZxXKxzA4WaNiAeOoIxWVaeDdR0fUkuXut1jex5jmZlYMw5I6kg961vHlu0SqfMmktT0D4S/Dq+8RaLIlk8NtKxyJbtSYuMYVsHnn0pvxE+HOoaPpN/pMlr5LLGWTyQWSQ+q98Z/GvS/DM/hLRfBtvDeyJd3oTlLBWkkY/9s+a8/wDGF1P4XVr+0fW7mxYYRbyKRlhY5IAZwBj2/nXkck6krxep6X1RRorufOGhjWNBuGuLe1lWaEFvlU88d8dvas7Vr7UdSk+3yyNHNK7nCEjaSOfzr23wHoepa5ql54mur+30uJycxllV37n5QOM1keOF0PVLpoW8PrYNgi0vLaVv3p/2wT9e1e7zR59tTB4d8tzyrVLOCysf9CYXEC/8t2UA7jjIwCeOuO/WsiEyxiTYzbXXayg9if8AECvYtE+F8Pii+stL07RLqS9iUS3MiPmPaeNzbgMAHnrzyK2fHf7LPifR4zNpr6dqNr5Qkf7OFhkixk9GP16Gtfbwi+WTMPq1R6pXR4RbrLDuZ9ypkbl6Z69vz/Or3lzTSNPb7toJcBiC20Hqf0rr7P4V+Jo/D8kr6TMbaOQys6xkvJwOF45AwapWq6hM9tb6Zp5S7VJITiL5iHGDuPoOcE/nxVe1i9mYuEo7oik8Ua7b2MNpLqElzp6qJTb7z5aFuxx3/qa27jxkl94Pi014StpGytI0cajMzEncMAf3cd+nalbwyNQMOkK5kuYbZXGePOYt/qxjpgA9f7tP03RYo/EDaXeWXl2jc+XuZiQM4CkHr15+tc0nBkHRaDpN5cW0ccNvGqbCRI6APPkDkcDB4GPqDxVjwTdXN14ks9K1bNxDLdIbiO5XcBCrAh8Z7AVS1LX7vw/fW9tBcpNpzKioWDMyOCM7sHORxntg9KyIbfXoUGtxz7oot9w80M21gOR949eOg9K4qkZVItd9i5HefarHR3vvKtJPKjleRpmJYMuecdxwB71kXHiIalrE2p6DC1nayRhDb7t6hlAGckZGetQ6frFnJ4buI4Zo5C6FJI7nqBt6c9+a1vCmhf21oKaXZBYJnClpWwff8+K4uWNCLlMlFjw/Hd6bblDDlp2808gqc8sB75xz7VrtpxaO5huHkEGAxXdjy2HO3nkjGQRVHWtF1bRf7MaFlutHe0FxFdgBQx+7g7uAynOR34qkk7/8I6FsEm1O/mmwitH+7D4wBntnP0OPbFc/8T3k9xEvi6S50W1uMt5cl5JujWMqwEa8q2D03Hr/ALtcPo+qapeTbCsu9NqsOvGQRu/Kuzv1i8Vaf9qu0ZLtv3FuSSyKsY2ZIx0wufxp2g2Mei6bdSRPE8suFlfOflxwK6YuMFZq7HL4tDDVXvtTkGJAFVpJZUH3VUEnitXT7ex1a2juLSWbckodG/jG7ggflj8qvaSxt7e+lt0zcyR+WgccMpxk/l2qjZ37aG5utLaBVjjWeOFSJfm+8Qy/dboRtIou5aIezNq4Ft4d0SOIRzXbPeeYiqxBX5fmDemDg7vTj64jrYXnihLd33eRZKWIceUWXcQFGM4GT6c56Cur1XxdpLWdneiz+z3d3C119nUFVTJxkZOee3ORgVzGg2f/AAj15p+v3UJ3xDzVikVQJgcgKcZ4P3dxweKXNaDvuW4mpHPdTTQfZ23QTv5Xks38P3QeBgjqcexPfjqLTUrbStUuQsc0sTTETQquXjzjbtGcEAfnk15vpR1HTZriOXU4vMiZnaCIbliA5IBPOefT8a3JNRvL5XYGN/s6NJLKwLNgA43YOSB/hXM6Sk/Ii9tDdbXombUfPW3MLXbmONtzYTBwGAxgqMDOfT61Xj+y6lpd0jXBuMziJY2Y7mYKpz1+8A4BJ/unmuM1qzu9W1C4eKUzbrZWLR5VJcqoLL6/MRx3OcdhWloMeoappNtIlsiJ5skdxNtPyAJGBj1yO2K2VCMVdMcTbS9tLjUoFBguHt4FRX8oETgDmTPOSeD+FT3MGq/PFYypaILZmaSQld5ByAOO56H6VirpZ02+tna2mu7pR+7tIZBtUsPu5HoOPlzjIre8QX2q+KLiyj400Rbmls0mJuAFwVX5jjHQiueUVfQpXsa6a9qH/CNW9vYAQPBKQElJErMdy7YyeCdoC/8AARx3rLh0k6fMz3kklw8shk2lvmTJ5B46nA/Kp7e+eazmaRZr2RWUieJABHJnOeBgYPQ9PTHWqF1dGzZZHbMTAlnZeevXr/nNZxi1exJdvVtLC1urhfnkulUF5ZAPlz0Ix6hTnNcpc2NxNK7GOGCdcujxnBPYfjwK0tQubfWNOZRO3mQ/PGjL97nBXr75/CufuluYYrZrmZGkbBQIw37ME5x6YFdNKLWrMivcadqFwt8rOxfcgDIAQy4JYPnnOcfd/GuJhsnutYl0sgw+ZNkSNECcgE468A4H516F5gs7crcMzxvggZ6dBk1jXFvFJMJoVSOSI4WVMt9oz1zjowGSD7e1dcZONwNOawn0vR7mfVL0Rzm3kRYwokEnTDEntycZ7kVW0HSbLxdePZ3NpO00FuAsMkgIlkGcgrnIzzg57j1NaFnqlhqn2KBdzyRKI5CykqMdCc/QD3zW9brpmn3T3sAVJ23IXjYqwJyD/PpXK3NJq2pRyev+GJryKK08L24aGG4YzQqQHjII+YnPJ4xx2A9DXQ2NjBpbJG8TSSlfL2sTjPfgd8Z/Om2M401HisBJbLNtaXnJdgp5z7kn655qP+0jDJmQgEjr3yD/ADp+/JcrB2LsmnwrELWKInP+rReAP881jamxhdIvN3HfhyqZweeTUf2yW4/eGRh2Xsc9CfxqVJo5Y3kdSxH32x8xx3/z6VrGDjuSzRuvEv2f4fw6DC8nnyX7Tzuq/I2EAQH07/lWJ4X8ZS+GfEFzeCwtdRNxEySWd6CY34PXB5qrdXiWYfzmBjkBxycnp+VcXcXMsdzNIUUuyj5Sc579R+FdEKEWndaMv2srpp7HsfiD9oa/vtFvdJ/sHw7p0FyghRbXTULIu7D/ADNnacZwQOOKpeHfFdjceHrl20uC6ubKSNJJXzgQ4+UgDsdpDAc4+YcjB4HWLWe40jR4jCQ2GupXjGQwbH/so6exrtfAml2cMgt75WktJNolUYAYZ9fTkiuWrSpQpPlVtTsjVlKV5szNRVrjxBKuilU0kAmL7QMyDJzjI+96ZrRt7W60+WJ5oZIUYko0ilc+4PfFGqaM3h/U7yzWSNo45MwugIIXrjPsMflTLV5cvGWee3kOXjbsePmHv/ifWmmnFWOCo7ybL92ZipQuI/tTLLhDjJGVGf1/Os3WoVyULLIBgFVXBI9jRJeb9QeOSN4xCqiMK2c8AHJz+NINWt7iaRJQsbpwpHX/APXzT5WSUVhfSXjuIRE0qu0iDJUng5Bz3IzV7Rblbq5RdRjjgZ3MplQbgHyMdsjp6mluLVLlBbyIfmOwHBwecGrcFqLZIreZ0dvNCErld4z/ADwBmpb+8uLb0I5tFh8O3U1xdSNMsbt5CzfMAzDK4b075/xqF7G18QalG5aOF1QkvCxBZz2bpke/vWz4hjiV4LXVnnLoi7FhwSGI+U5zg4A9eA1QDSbCS4HkXEixNGAGaNQquAMknOeckjjvj3q1Usrvc0lFrYzY7nTbjSZhJZtd6jYlYvtihkk8gsUClckMFf5DkZAZB0FV1tY72aa1XLbl+eOROAOmevuvPbj1rat9Nj0m+luHwzzo0bjGUl3D7wwfXB+ozWFpyxw6tLK93M+opGPLRd21gQQcHPYAfpV83NqjKXmZ9vYvcwm1EiN5c3FwchkxyH9jwR1+lXGS3j05G3SuzZR5nQAtn+I/5zV26vY9UxDcIIZ2I8uRF2q5BHy4GNhBLc459BmsmaGfT5pI5bltoztSXluOfx+taR1I0JrWMXmnKYrporlQx/1YOzPQemMiu0sfEUq6KLeSVpXaJI5neABQ65whIJGMYGTgjNeYya7eWEIm0lYJ45JCs0RUb93HQ45yMfl3rqvDGt6hfQSSWl29kZY2ikbYAXz1QgDB7557VlWptrUcToVsrnXLxb+0Gn209pKkUd3JKy70OUKEKeVKjJGMDB9edW9EWk6GbCKOGezhkkmEnmnlyRkEjg8HAbuMVzyw3k0gkW2ijt9v+lyRyEbpR1dVwByBkgdOasLcjyTDG2Y2XacHPbnj6V58ou42xurWMeq6Lei0iMgZt0yZAkDAglVbnJyP16Vz+l6bcaLMjWasLcopRWyWVgclgcDv2xXQ28xszHbH91a5L7yTwx7+/OKzdQ1Mx2FuIhNI/mnzCzL5ZXjaV/i+o/8Ar1vFtrlZncj1PVH8Sao92H+zvJKNsSk425zn8MnitC+ns7XS51KywsxLxKhJGSTgdM85H0rHgSSG1Ef2eOKORfvjqDyeR2z0qvMrQ/Zt8izOjAnhjnHRcemO/tWvItENM6vSbpH0d/t5EDtJlSvPI6A89605r4zaKbeR2MSkPCcnCYO7IHrXDXri61Z32PJbyKzx/Nt2k564PUMD9eK6Dw/riTQ+RcxrGVO2ZpDgH3XP4fnWNSn9pFc1izqCWF1NFG+o3K6VOA15Daptk4ORjPyj5gCD26YHWvPNWulvGubIXflqXBxKmD1B4x1OO2a7fXLT99BGLguJYTJE1uRkLuIweByMVzviTSY/t8RjLC2dV8ySPIZCGyT+Gfxrai0nZg25asm0zTrfVLxbKe5SymtgUiu7hSsYcjOCBkgFcjdzz1xW3arHb2c3nSGQQIqxmNwoGNoBPOSRkHpg/XisHTbewtdB8RXGpPfNciJZrBoXxEjbhuyG6rtJOBzwuO9SaDqk95pJ1x5LSWCRpdOuLWXmQqyH96FxwACCDk/MtbON3psJaFyz1S4/tbUFhu/LAwRHwEcMPToQSvf1qrfSPfC9NjbbntlD4k6FcbjgHngY/wA5rDhVLHV5fIZbhX3Ft67lAVtwZT1z36dzW/c30ltdLO0auJHTasZIYZPJ/AiiS5XoVuZ1noemavHNqOoXKRzzSGQq38WB+FQ3mt3TXbNaO0FqiCNPKJT8zXnus67fXmsy3ixxwRYAjjXlUUAAD611+n69F9ntbfyJA0gWZ944b0P0rscJb3udUqvM3bY1fCelx3Wp3MuopFeaexJkVjtf/eBBGDVPxJoukaVqDz+H1S8jkjIAvFyFOaNS1aKFp5cC3ibnYnHHvVbTZrbVluGeUeWgGzyT/F6GsJJ83Nc5m3J3OefRbm9ultzPIdw3ytu+VSewxW9DcPbrb2QkZYY12Z68emaH1iGxjSEMkbyvgyjrjGMD2qvrmlTWMkcyl/s0gHlyLyWPpkVrGbloyRPkur6SGBAzqMeYTnHPeti8socQyzszzrjGG6getZlreWWj2ojZNt3J97dIGJHr1p15q1jNHBBa3ZS9c4PAwp6jGa0fkKxLqXi62sLjYzsZlA/dp97HtUOreOr3UoRZabZtbr5eGkUnzM+oYdKnstFt4991qPkXN0zbjN5eAPrUepeKrGGVdP022+13Y5kfbhQPRcVSS7XHYreG9PsBfZ1CfzL5znMh5yOnOean8RNb2886n9/IzZ24I2A9vc1n6fpU9jDJqN3bskak7I8Yy3480eF4l1aS9vrtgUjffwc59iK08xWGNZyQwW8ZDK843BcHueOak1DStl8mnQHznXBfZnBYjnpXTaIpnlu9ZvB5UNpHmJecKe2PaoPA9u2tatLqt4qIjOzqc9W5o5rakmRNusNStUEhEdufLKmQq2e+DV7Vtc0nSWDeU7TTA7pBhyOPWo/G/i6C31q0s7KGMiBjJI64O71H6Vi33iiwLFp9JjNwzZHJ28Gmk5JNo0jEg12GO1hs1iuftt5fDzWWJz+7BPCketdl4Y02Xw7od1qDzIFxgF4yyg++MVc+HWl6PcahaalPCWkydyyAbAPTHt/Sl8Ywt448SrpumeXDawzeWu05UsSOoHYVEp3fIbJObshPAc02pRn7TJvwWbLE4wT784rqLG2sLhJoolSJYzhVWUNhj29+azNF0ceH2ubHzoLqa3QrJNbtlM+ma8y1G41F9auIrJ2VjL5zNFkMMcZ/Cs1H2knZl2t7p6hcWMHmPCHmt52AjYRTGMMM8hsVzupXupeH4ZxPe3wNw+VhW9LRkDjJAz+tXPD+tL4oSSN1aHV7VQGjdv8AXqB98D1rD8R6Rc3CveW0zJMgz8o46dMd6qCtK0jaFV0/dZl2kmm6h576lNJMYBujEbFkJJ+42cEDPcV23gXx5oei6wtlc+FLW+sJFwYxGkkiPjIw/cfrXhRvLk37HcocnB4wD9RW1ofizUdBaZrdPJl6ecgyRkY/Ku2dFSWppCrZ6H1ldfHbSPD2m2w8LaaZG3fv9MuM+XbqB95H7fTnr0Fct8avjlpvi7wwNL02FpL65jU3H2hMG3wchVUfxH1B6V4Lb6lO2ipcfadrs+1Y1bkt3J44rvotDsNCvNElfSb641GRRJKZmRVL5BDqQSCuMjnjFcX1enTd7ancq85q3Q6rQkiazggiRrC+CKJIFB2jJ4SQ9XyMn2ql4iaaOb+y9PureW/XB2WgICA/xbgvAqPxl4km0Pxtqy+THBeXCZt4FYEKzqFUjHGQKXw7p994W8Ny31rBa3l28vkXDXakSRnqAvQ496VmtR/E7I6nwHNN8P8ATZTN4heC8fLPcNbvKJMY/dqWGG79K7uz0fXfF11bSapczafo8oLrEgCTSHggSegI5xjPHvXnsPh298earoV3q0txHZLOVaGBz+5Cjh8dMcc8V7XqGu+XBD9haGaztZQbiSVsMoA/qM/nXHUevmdlJaW6F2O40rwvpNzqcEiXC28bfNuBIwPugjpXik2hz/ETVrbxFqOo2/hmPc0O6GMMtxgk525B3YLDPWtTx54rtbeO+0a3iaw028Xzo54syCUkg8Y+vrS+G9HfS77w/wDbpNlvHlkkviAcbf4Yxkg5PU+lKMeWN3uTU5aj5WtC5qH7OGkQ6rpOpeHNRlihvt32y+uWxJuY5DLGwHGeCPQ1z7fs++KfD97FcahfWWpXMjyRxtavlmj6jIIXGOenTNdH4t8UaBHrVtAYr+a63bo77VHeC3Rh02kY7/zqnY/Hi/TT5reS+sdI1GF2jeLUMyo644KMRn+eaUadVrR3MalLDT6W9D5++I3hr/hFLS8ubbVvtZvLlopYl5eNsksC35fX8KwbbX720s7bSDNEYY4mHyx+YG3Ana5z2zjjpXT6z4uXxJrk0upabFJbqrFVtUCB89GBI9TWLZzLa3s8ERSAYDHeQUz259cV68YPktLVniVKav7uxa1DQf7Jm0ySS+t3g1W2E7pE2RBgYIPcEY//AF11ngD4sL4BivoRp8N5NNaNbRTyH92jsACxI5ORnj3ribNoplSKG1uL2TzSpWP+IH+Fep9/xNeg+H/CF9EtwyrbWFrcDeYZHHykgDbj3447Z6Vx4iipw5Zq6JjTnL4UaGn/ABIuNQ8JyWH2CJbCSUTeSW3bJBxlc9iOvrgVkfDNtU02513Ugrpb2sP2YRbSwZ3OVOB/EAC2fpWLr1rPYWt3DcqkM8RDRCMnAIB+96mtTwvrEWh6Rpf2S4uE1OORrm6YPkSM33fbAVR7gk1xxw6pxfItxxg09S9YajdR640qyGGFQ0cnmYIXoQAMdxTvFCLe2M0Gl3UciLtdioKs+eT26+v0rK8S+MJZL6a8urQNLPIZ9kZwA2Cu79c49RWdpPiA28b3BOxWYLuuBuQtg4II+vTpVeyatJA7Q23Ni+vrjS7aytpbb7TbbAWOe5HA3diSf51R0PxFp0Mxd0+zeW7PHa9XkkKkDOeNo5+ma6HRfD+peLdLnvReQQ2lq6sbabeFvWO4AKwUhSMEDdgfMOaxtJk0rxEt8V8PyWdzpy4uDv2sdzBMY4HBOemRjuOglGCbkZ9Rf7XmawvUmRrtSEkXzHK+Uck7c85HKj3xV608UXd5ai6sX+zOE2SWMcjKroDkxlQeVPp05zxWVdyPNcSWEcSwRzDzTcyj5SPfPbHpWLrC3uj3UUEDpd22dyTQpkE9Dz1IpuEagX1Op1DUNQ8VaTp52+Zqu0xzBpeqIT8xOfQ++QaoqtjY28Y1KS6dZDtuZbdwqyAcYU45/E802x/c6lE1kZJL6WHzR9mQbCWT7o5OMDPBxUOn6eur6ebGUy2sk03mgsN6BDt3YHqTjGMHj34uMYxViWM0vUo911JC/wBljjK+S0h2v97ggZ25wPfrXaf2it1a2uoyhbWRszRkKWD5C7wW9f8AZ9RzXPjwjcXelwXizm7QjcjWyq6tk9VzgKR83Htirw1KNY7KN1Es1vvkxEmDkjAyp6f7vqDWFSKlK8Rao6zRbm10rR7T9/ti2FIMIHljdzucHphTkjjGMY9xZbxFatYSGKIobFeWmzuky3G3JGB0/PiuC03WIbexlFyTbyrM8YXBHOG45HH8NMT7beNB50Ec0UhV1hkALOpGAMD057c1j7G71NYystTtI9Y1S0kuRG9uguFVXZIyYySgYgFTgkHPPtWfd/aL23jkclo2GcrwMH2qjo9jJp7TxXV+ZoztYwknCtg4K46fTH86vfZZYb4zxljYLHuTcMb8HPTPT7w/DtWbjyu6MmZs0MC2f71BtD7Ash5II6j9fyqnJp0dvDJdQIu/gBm4I6dSa1rvRVaTz3cgddjDIAzWbfWswjby2+2b2Lt5km0Dn0x0HFaxkhGdJcXDFUYNJ5ZGCowRyM8k+jflir0OoWthZiEebIyIwLRgL16n+fNal5a/2VZF1tE2XDK2IwHVMLg5yMjOAfyrO32sPzTFC3TO4cHufy7e1XdSCxj6XpotdQvZILtbiWfBG5tzJ1PbjpWz/aUUNkszkXUbyeWJEH3OCSfcjiuf8SatLc24jtI4rO1gSSeK5jb55m2/dcnkkjgAcCuZtdblTQwYT5kEM+5ok43O/H49q7o0udXN0lY9IlvLVXDyySKVXIjTndx6/wCetZis0khG4GAc7mJ3Y64FUdDWXUNINxcKIiq5bJPGO1W5g3nFEiOMfLgZGM5BH1GK5+VRk0crLN9dvcbt4KQwqHXBGcY78evrVC11c3SSLGdqhMlSMnr/APXp628kzDPy5BiIyMFeuCP89qdFpsdnIsrfuyw2DtkDBzx9Ku62AwfEG5baG4hcsrfK698HPT6c0tv9r8lbe3MKiaPywtwQN4BzgE9DzW7fa0JrmGG4to4p8CMbVAJA6E+/Tms7XLG4vZJIYJEZ5Dv2MQuGAzx7g/8A1/WtYy2THYy9Q1XVNNu4YpJo/wB2itEscgcMMYwMcdO3BrtNHumt7WM3Evy3EeRuXGOvB9OciuV0PSZrW1tnvI5PPul85SycrtY4YHPGT9K2VsTFcBpIUQSD5tn8RJ7n86isoy0RUjoJJJL+FJ4wJSoWBlBGcgY3c+w/Wq5v2t45VxsiEm5WOdwxwcHP0pskn2e1LAeTkbQMYXPcj0p8OrW7wxq0QmZUO5eOOmMf4+1cnL2J3M/Uf9D1exMl5i2eXe0jD73UHGOuRVu42PFCUdblozhpQCDgcE9OvA4NV7U2V43k3N5EkCrukE0bBdy9VQ469cY7A1jLcpodwttLDKkB5LwzrJsBPy7W6MMY4z+NdPLdGvLodBDcK1wsCPl5GC7Yx8wyOD+lbUViu6LU7e3njhim2s0w3ReZlTgEEkj8PWsXwbqtzpeoyX0M9vLHFGYszDO0MCFZQRwyk5x9QaW68WiS1WySVWTzMBY2CqQNxBI9zzXNOMua0Ua04qPvHSaFdWN14qP9pTzNeXE5S4s7xtkRcr8rck4UHP4Aj3q14x+H3ivw8t3dz6bY2NjePhZbZzLGckHHmAnYRxwVB6YqldeJl8cfDOPUf7FjXWtPvI4Li4PWdlOQp4zyuQT6n6AWdA8XT+HbdVtLuZrFGXbHdDfHNbyrujEi+o3FcjHKiuKTne60a6Heoxa1OM0m81K2CWs0knlQNsGQGA4IABxnHB61dkhSeJZlhMXOcsRnOccEV2niLUPCXirR7p7K0n8OeJlj857dQ0lndEcsEwPlzzjoAQAR3HnqanNbyIssOV/5ZybTtdsE9CPu57H1rtg+dXtZnmV6bhLe5p6trLW9krC3QqMujKRjPck9hxjPtXMR+NrG+1KKz1HdLDGpaCWELvikP1+8OTlScHHBGakvJWivLW4hnCqxw0WP3bKfvDHY8028+HK3uqCdJbYyZ3fZVJV3XuD2/wD1iuiDhD4znRbeFPDl4Db2S3VnNIFhuYQcMueC4PQZxwelaOnTRSXBMgMTsciJW29OevbqaNJ+x6TdraWLMrkLHLBISSoLKDxjtkE+nWodV0uO41C6lgnlt4A58tN2SqgcDgf0rJtSeoPyLC+KG1JpkibapyuT/D7Hnv6imWV+IpHXcsyxNuCqmGIHJJ/z61Wt4Z/LKwKirIoVplHYH+L1P+NMuL6Hw/I/lys5aLewc98jjP5/gajkT0RGtzZubkXU0ksbMYD8zJk5/wDrdqqLB9uzHAY1lKlohM+0nH44z6VR0/XkurqaNYcBU2yR+YVGMg8Y/OtyTR9OutPlnsSzOylGWRySox2AFRbkdmOzZhap5tuLePc6SLIiBjznuefXpVbT5p9SvEtiWs4ShZmBO5u2PyPf0rf0Hw3b6t4ggsp5ixaKR0lky2XXJAI9xnnscU638Ostk2qR3iQLIWdIpFICqOPw9PwzWznFaMqzKs1q39nsIkYR2pDcbQCpwGHPXkA/iahkh89SVUkOn3c5U/T/AApY7i70/UEguNvkkFZSwBD7yVBUgkFfu8+9SSSG3nEakTWqYBwMMpwOD9KCTp9Jjxo9tbvBJPMR5iuqsDGmcAH1+v4duaGtaTEq3YeKZ7aRVAhzgE9+vTnFVdJv910DhkkHG7zWjHPI3beozjigi9tdQXUGVpispcKZWVTngruz6Hqf6VglZlo5zWf9H0U2wvYrxZG8sRli0youAgz3XG5fyFW9Pez0/RorWXEKx3LMDkkKrAYz6qMHnr7Vk69q1rKs12beRb+OUwvIq5ZcD75H3TzjOMdavW2kyzabHdXcwSO5YSSS4wqHaRkjpgYOe+RXoKPu6h1OktNCk0lvt97at5QMkKyqwKFsHBGPvYYA8Ht+dfVrdEsTezl3CSJiWPcAfu5XPYleh9QKhuoV0+wMDfaJIIJGS1guH3oH3Y46DvnjHX3qtfeIL230+5aZJFttwVV4EfyjkAHqwyCPYfTHM4uTGjmLvQ7aa7R5FjFsBygGCx98U+W3ELRqrkKo2qWOSq9gPaoZ4R52RcFQBwgXp75pslssrLJJczOM/d+6D+VdKkyWyPVtJfUk2wSlEQKW+bAY571ZhMWmWKoi7lXgnIAPcmqv2e0jkkYhiO3mMcE0s1xFLHsPlrGOQoNPdWC4lvc2d5dLN5Ekj54QDAOP6Vv3GuG4tjaSQRCBACGxjP0H4VjafdWmnsCpQAcFh79qt3mn2eruQs7IpAyN23GadloUYOs+CtYvI01GwtlktZGO0xsN4werDPWtDT/Cy6HGZrgLcyvyTIv3Tjtmui0nSzoNm0P2yQx53AM3Qf5/lXJ+M9cF9eDTLIyySeYA7Feo+ncV0RvL3UaStJ+7saXiDWE03STGkbMshCSyL/dPUL2zXSeG7XR4dNgmtbKOK5lQZkkbc5HbJrBg0kSaHLbOiz7wNioM8Dqa2fD+kpH5cAUIqDc+e/8A9espWtYjQb8QNWkH2OxhRnbYQPl3Bjiub8E2K6loOpQCQx3Mkm1vb8Pzrq7qS0humljjEiICzmbccAf3TnisHw5bwQa1eXkEytZzMrrh+M55/rVx+FpA9jZ8USL4Z8PpYoxKSf6w7unHOV7/AErI0/xZofg+xAt7iW5baG29Q+euOwrK+JHxCi1aG6tbWJi27aJFPykKa4H+2TNaoslqqzQ9GA7e9b06TlH3hKJb8Ta1Bf63eahaxNDHcHcomAyPpVH+0ZLi0iaSQ7w5+b0qrqepLqEMQWFYmj6kH734VTWR1UqDwTzXby6Gu2h73pOtW/hvwi96HaW7ihUrEX+bJ4z3rh/DvjS7jF2rRoLxyzC8cnMeeuBnGfzrnvCepG3uplmIeJoin7wnAPb9aS1khtbxvMZZJN2cjsK5fZqLfUUZOLuj2v4eSx/YJmfMpdSA23AbnrWD4j1+Xw/4mN3BaQzXZwoWUH5VBzkdBWn8M9Vjms2jSRfOwcrxurR1DULG7kmtbyBJI1P32OT9RXlVaroTu1cfM4y5jhtf8Z3GsapNqNzELW+3LtntgFAKgD16e1dhZ+KNI1qBcXSi4kGHRvl3noWHpn0rnvG9nDb2cdpZ3YXSpW8wMVGGb0HfP0rn9G1yHQrRRBBbXN4hYSNeIJU8vHAC44PvmvQio1qanE6JWqblDxt4bi0XWi8TAwSHeFY9PWq8GoAWMkwmhjwPLMZHzn0IzV/xV41vPGllpdpBpdmn2GIwJJbRbXfPOWOcnGK43ayTEyZ8xTtx2FdsE+VKW5GkdEepfBvSfDPiK8lg8QWl7KkcTSlrdwpdgQAATgd62fEWk6bHqE8el61LbvaygR28kok8uHjgtxk5OMD0rzbT9dvo7F7G2PkW7j5lUDLHjuenamAxWM0ZluU3nhtrZx+IrKVJyk5XOmNZKKjY9Gs/DfiG/g1LVrCC21WLTVFxKZJMSqq8hwD2749qqxeKovEbJaG3ktPEN9KiPeTTsic8YC+nTk1HZ+OUstLuUtZJmv7hCjSWuBG0Z4ZHHWsa6+0atCsSRlo1U5VoyXXHPDY4ArPkd3c35+x6PHpGp3GvaXomiav598vytNE7KItpOe/1/Or/AIm8VXuiXGu+FtSeaK+lC/6UThSQvOcD+LiuD0TV28L6DbSaJrDC/uGaO8triJdqY6EP+XpWE3ji9+2XIv5Gmkmb95cyfvTxwCM1kqPMy3WUUek+BJtW146do1vG1zFC/mDywd3J9ewBNeraloj2sl9qWpalFYJYxiNIrTDSSd2AJOcg14B4e+KN1ocYa11N1Rl8uQQosZ2/Ucjp2r2PTPiD4Ht/D0OoaPqFi2rQxl7qx1YswkJHzAMevOawrU53VkbUqkWtWHi/Xm8X/D2UeH5X1iytott1b3ygSwSdd+Qee+Px5NfP2pyXqov9pSrK5/1fzAtxx9a9B0X4naHZyale2sB0q7ulaF7e1XdC6sc92HHtXALDoOra5dPe6lLZ2KgyFzFlnbI+RQMgfniuqjCVO6a0OStJTs0yjHq0zTeRGjeSRhU2ZIY+lXrjQ57FYbKbTp1ubjBzcMVK56H6c961/AOj6fH4hlvm1KO1sbY+Yq3IDyunYBf7x/St7UreHXJNa16y1WaKzRCkYuCzO2eNo/D8K1c7SsYqN1cy/BfhK3t5r6S98QQaY1mxAZWOHPorAYrl7nXn/tgtFetsEhxJKxZj7mq17ImlrFALr7Uky73iTIAbsDnrVSz0nzN0snmRRnPzbOCPb1q+S7u2TzOKsjrdNuJNcs7qP5ry7lbAcAsx684qxH4gj0XSntDDE8occbTu4HUn+lQeE77StFtZ0F7eLNMNmxUAA992c1V1DT7axuVkIaS2kbO/O4896lQV7NaFOd1c7Pwz4ns/EF6JtT0STVHRdiQW6heoxyR81aPhj4Y6Dq013j7RZ+YxL6ecu67Qdqj5ccnHJ6Vn+ALjwbZak39o3d/bEKTHJjajexIya9i8N+KrHT8z6ULbTYm5+1eT5+73Jrirpxuoo3pU4VPiZydn8J/GujWbSqDHBPbsy26Pn97zghRz/d4xj3FL4gs7nSVtri5095riQKb+WOJkE0gICySkgKQTgZyO3Q9fYNN8Mj4ixRarea+0qNwkFowRV59u9bFr4FGgLcxaa+0kcC4YuGbHf2NeNUSk/e3Or6hF6xZ88311ptrZ3l09xiW84Y3MRWOJSCSinGQNpxgdh3rh9X8JauutP5ETWO6MTRzQYMDxkZXDZwAcc5xX1RD4Vu9Y8yy17T4L7TzJ5qQ7VCxN0JUgAjP8qluvhLYapqML3kjWsUSFHhsWOGQABDyCQwA7EVnBzpfCc0svqL4Xc+UdH1NNDnF8GW6sPMZXEg8uSV8KWXg7hgsPb9adc+I5rqY2QLpbM+9bgjGBgHOAegxgfWvZfHvwasrrXpZLHxRC0bRHZb3kTJMxz32jpn+IDsB2rkH8M/2FcGwvbQQ6jabFMwYFHUqcFTnnIx+XPNdkaitzNanFUw9Sk/eRz+k3+oaPcWlnHqkjWU0vyeXGGjEhweeOAwBx9D6VHrFiX1zVFmlVXRo1HlfKScc9sEDnH1zT28G3Wj6nE4O+1O2REitmAKj5D82TyM8jPNbeg2Kfa7yeSEXTtK0ULN8zEA7SAfUVDmo+8jJxa3OYFre6rB5ToEK5ZWfDt67mOePyz9KljktrW4jhSbdI21JGwcYHbjriunvP7FsI4kt3MrSR7kkgXzNzchgc98j+dc1eahFpzIDafZ7lC3GMnPYH/wDXTjNz6GbJm1Ka2maJg4Aiw3yD5k/2T6GtW2v47dYwGO1hwpBwB+Fcq/iCS8jeK2CrcH5U8wkNzj8Pbmp5bye6xHCY4mjYKoY9uPWqdNvck7Szv0uoZUI28ZX0JyDjOOOlY8cMsTNFJIhLlmOFJz3x075NRaSt0rPFvhiDcD59xY8Hgjgce9bWkNG6iV+V6HIPr0z68fpXM48mwFNoi0KJIAjL90Z3Ky8fTByK4jWPD+ral5+yFQkaHCHbjbg7jnj1713M0dwgjHlmRGOQ5boQfT0xmiaZRbmKRdqsVIO1SDg8KQRyD6VcJuDugPJWsdTtbiBHdhDISGVgHQ8Y47dO/oaS30s2qXAuV8iGUh3hjOV+XJBPP447c/h3fiJby4uLdoYRPH9xNsWEiXOMZxx1xUUnh6x1KGSaaBoiCjnYxC4XrnPQkEjNegsRpqVqYtrJPc6bPGiOLSVQpKfdQE5yfw4zU1nfOtmlsgO0cJKeGUDIPHp/hWpquoWFtp6WdtCyOxYBkG1JFAIzx+GOxrnrdDcq9snmNIr7MPhTnPf06/pRH3tWiGiO41iaOFRGxcvuJwcsBjHFSaXrBu7FmmkCmJgM5yRjkZ71iQ+XbQpIWO7B80qfujPv+FUrSeGNAxYCMkMU6huTtB/z3rp9nFoR6XoGknxRrDI0kKCAlnaSZY1TnjLH3x9cV1l94CPh/UEk1WBJlmRp45I5gyFQMkAg8ZwO1ch4Jj06SC98S61ti0q1XZ0GbiYDAjX/AGuMn0yKfqXj3X9TvNN1GeZbKOzk26baxqAtsmQ2RjqSMcn/AOtXnSU5VOWOy3OuKhGHNLcfc69LIzyTSbZT87qRlOMj5T9BVC41dxMS+1VRsbe7HtXT6vNZ+Kp/7QtraGF7xz51nbRhQj4G4quehOTjtnHauZ1TR3t3jjuI3G91ALKQQBxuOfwHpTg099zBq7uSzaxFqkbW/lrI6kgqhKlT/eGf881X0vRZLWSO8d5WLNkgHlsHitDT7IwyTBVVW5Q9Dkgc/wCfertjffZtsJRiAOd2MAAfpSldfCRsLcaTDerGbiJkityXii3nYdy8+vtz14rn7+61HR2kW3txc27RGJlwCRz3X+JeBW/eapFNHbuqs8WegPKgkjPpnINUr6D7dCfNHmx5+R8HA78478ilFyTvIrmZ57ceJi0dwvkrZtCQJIUTh2II3Z7HOOPSsdL2SS4aZ5jFIuGUepHIroPE2jtHHIii6eMkttiVCBj6DNcnbE2uVuIXRiDtZhz7de1evTUZq6C575ptylv8ObS5sJ3GoXV/LqTW+8Z2xxq2DzwSVP51gaPraw6PFOX3r5fk+XIPlkiSSTKD/gLKOe9eXJq0kfmQpLKIWLrvZiuEPGcDOPetSDVGW306xaUJdRTedHcA8KrlefzBz+Brz3guW+u7Oz297HqGm+J9Y0HVI7vTtSkimtJmSKcbSTnJCkMMP8uOvXFdvc/GTw741L2Hj/wrBFqDoDHq+hgQyk+rITgtnnkkf7NeCX2vS6lcS3FxNtmZsqq8KxBzg/7eOPxqvqWoPLG80EjXNqh2iRx88TdcEe3TPtR9WT1Zy+0l3O517Qnt9SvINJuJb3T5WUQ3JBQquc5II5AOQRzjj2p+n+G55pLWUSNb3scg8xYTujfJHG3PGfb1rF0XxNcyW8ECebIhBaVdnyoxAGRzxx3/AErpbfXoGsbiRH8qeLZu3ZGcnGc+x/mKwqKcdEZXuPu7tYLmPz7kYgwqMVBYLgDafXpUt3dW17MbmALFcSDhWYgZ7kZ//VzXF38091qjTFFaIYTa2OMDr6EHBxnmt+3uI5wrgDYm5ECgdxy2McgjH5U/ZtJNiNc30VpHcwovnDO1pHAU88A+n4iuNuNFe61CSayuGIQgvHJndz03ccjoOK6NdDmkG3y5ZEAwWjHQf5Nanh1prW4+zxJbiSaQKtxNgeURnB3fwjpz2wPxSlyaoLHM/wBmzx2sRhdLaGWPdGZGXzJI/TPYgj1z7dK2bNLnS7SBvLkSdH6sf9YG6gAdTgA1U1/SGmuUtLjbFHYzOgGxQxBPJ3DqoPQ+hHaiPWYbWCW2umkuLLAH3vmXB4ZT6jrj2ptuSFc6XTb+CxvdP1JB5Uly3kpuX7kp+U9PTdn0OR3FVfEGrTwzWkaIGhSNR5YPQAAMjj6j8qoabGlx4m0a3tZ9yNdx3DRkhghDBkbn+Fgcfj7Vc0280+6aQaiZSkkzELHwGfccEeg6546VjKFtbXKMTVtStZbW1j05GgCHe8MhBww4DDnuOD26Vm3WoLHdGe3hmt4z8sytgrzx2HT61teK9NsrLU2uN5to2fDcZ6gFgFA4GTxmla48OXkibLpmtgGLKFO5SOMHPbvxWyaSTsKxDa3CTKnnu0RPPmAcD0Jrp9NjudQsZ7lYGa3jIV2VcpyPTrjg/l1rko4YzJw2bLeQrZz9O2fw/GuhsNSutJhWFJcwOwYKzdOeVOPp/WsqsdNBJamJ4k8NmSRZhDHMpJwsmQBuwQMDHcEfSr3hvR3vNLk/dRYzKDCmWT5VBYZPseR16e1dVqkzXtrLexhYbEFbafzGBaPIPlngcgFQCQO46ZrnfEWhSRwIliVivW8syCNyQqgDk4+9zzjt0+pTqylFKRZV1aFWn0yzt9QHlyqgBmG1XwN20nvhiVBPUY56VjeIme6sNPMpMsySlCjyHyztPCgnoRuGR2OK27ixe+tvJ1iWKH7K6sjSE4lyPmx68evoM1kw61YCEaZFbSXjw4MX205QjOSAo7EH1zW9OWhSRzSWJeFZ5L3A/wCear+lWVhtYbbzn8xtpwCzdfTiln0e6jhmkEbCKI5cuQOvTgVnyGQbR5gJx0UE4rexNi1p1u15crJNbxiAggK/J+prSuLG3gu7cwGIQg5mVkGMD0zWJDM7Ju+1bB6Ou2q1zrMVu4Av7c9sEE0WZNjo/E0VjcWi/ZkjSfB2Hb8nPXp3qLQZrm30Kaxi0mO41ebGLqUoBGvopJrn28QGRioaKXaucgkALWjZ6rdS6a1wbMvCDgyoRj6VaTtYF5mf4g8P+IreEzXwby0Te7SHgDOMg965X+2PMmiaPfHcR8iQHOa3fEniNvEVvFbK9xM+SP30hYL/ALK84A4qv4ZtLa3vEPkNujXL+ZyDXVBuMdTeTj9k9E+HOkz2+ki+vbptPhYHYZuGbP1p+reKLTw7bsQfNuZ22xPjII9a5nxV4oh1bTXiKTC4TiLacRqv+PFcfEt61ut7LJ5qwgbQ/IHNYqnzXkyVG+p30OoRaxNb29xO1lGZC17cIpbyo8cn8jXLaxo+o6bDLPaSNHo7yYhkztDe+Pfiue1zUr+aFrsSbEuDiRYiQOOxFVo9Xu76GBLmV5oLbhVYkha3hTe99CpW5UktTZvH0y3tYovMdpHjy7Z4z6cdKw9U1QXEEcMUEcMK527F+Y/U96imnWTdx1/A1FDa7SWdGKdlB74611xVjNPQ0fB2i/2xrEkMsTPFHE0xROpwO1Z11GIppFAIG44yOa6nwtGdJ+06hDqiWsypsUq/zZPYfpXL6vLK94WkYuWJYyH+Lnk0Jtya6G0klFPqTw281zZAwxBxGfnYdfxHpSxwmGZBJEWRiMqOCfpUWmalJp9z5sLlTjH19q6Dw/qiXUk8t0sUgA6MuSvuD2pyujK12Tafrl94Tu3ksv3TTJhQ5yyg9P8APvVnUJNTbS49UN8sqO5DKhG9GxnBA7e9YclvJfagI0woJIG4kDH41Vtb9rW4IMwjjY4bIJU/UCs3BS1sax00aLN9r73lqYJtxPVQGIAPriqdplt6ysxDIcc96deJZ3s5NuWkI4GwEA/hjNTWaxxWTARNvY5DsO/tWkYqKslYdifQdUvtCvEuLJEFzjCNLgjnjPPArV1TwX4hXy726tI1S5TzUkgdGQg854JrL0bS/wC03jH2gQs8nle/P9K9HXwLqc+i2323Wli02IH7OztxtwT26dMc1MpKLNIwckea/wBnySAIZlQdCWarV94ftrPS4pvtImmd/l8sgjHfPfNV5o9sgUKGCvw56Gu/s9PvNZ0eSWK20sBV2t9njO9FA6nJpylbUIx5jk/Duq3Ph2GYwPCROvlsjJkgex7Guu8K3eo6pHLZQ3dtZRSMTLJMmDgD7ucd/SsnRrDS21a2j1Oea1td/wC9uIlD4X1AxXq3/CReG/CVhM2gaJcXzn5ku9SLbJ26cqBjofUVzVJ20S1Z004u2r0RxOj+HIo7bV/tF7Db+WN9vb7GZrjnGF9PxrkvEYt57gN5ckUgUL5LLgZ9Rj+ta2oa9d6jrUUyQQ2RZ92FY7FOeRgcgVh+JNdubqNbaaCFEjckGNMHJ6/N1P41rCLvqRJqxn32mtYSKrpt9cYOPrVe5EG75B5mO5XFOt7h7ZiylSSOrAGs+6vGVtqxbff1roRyskVo1Y4dge4PFWjPazQxqkciSL/rG35B9wO1Z+k2curahFbxn95I23cx4Fa914Q1GC4mjSFnEX32UHAx3+lDa2ZNnuXlax+1W4SaRbRiN5kYgfpzivVNBXww1i9rpbXVxLsH2id0LQJzywQnLf8A1q8UjjkgjKsu7H8WeK6LTtNaGEvJdfZDs3xu2fmPpkdKwqQUlubU5uLPX9P+FfhzUo2MGp2WtvcOBG1vP9llhb08p+1eq+GPghYDQdQ8Parq9m08sfmWceAZrc453eor5ouLnU20u3ZWjxDylxDhZce5HNP0Hxld6TeLqCXUq30Jz5zsWZgeO9ckqFWS92Z1xq04vWJd0XwjPD4k1W2is/7WFjv5U8fKfvYPUe3Wql1eJc6ssDQLBAWGYYwcAegrd8A6trGra9q8tivmNdRMJNqc4J9Ksr8N9SMgkmga3nY5XI+Ye9dPPyytIw5bq8RJfCVrHqEUvkmWwyC6A/PjuBXong7wrr/iMXeleD7H7Ro0gw/2xVBQEdQ38LfQ896j+GPh+0vLxoPEvmzLF/qrezyTIfcivqjwPbtZpBFY6NDpWmKB8rnEh464H9a83EV3HRanoYehzas4HwN8AZ9Amh1TStdkEigGeGWPBDDqjAH17GvULrQ/tERaVv3g644Nb15otjc3DXZ3Q3BHM0LbSR/tev41zc0cVtqK2kepT3UsvzBUwzIPfAxXjyqSqO7PapwUFZGOWdIZPkYbW+Ut3qYbLxVLqFm25XqD+Na+r31jooWG8uIlMnCqqncT7io9Ps7S4vBJb3EcrD7wzlsVN3uaWRRjsEnjijlggcqP9Zt5rH8ReFdM1SaGS7soria3UpE2CdoPp+Velf2JbXCqN5jVTu256n3qjq3k2+3baAszBP3K5z7n0pqREoKWjOFOn3NnbGxjvBe6dIuDZ3UI2gHqpI689zmvNvEXwXutrtoN1DZSySNIFuAzIhZstjHUen4V9AnSft+HKBSBwvSqs+jDaVXl155pmVShCqrTR8x3vwL8T6Xb/wCj2dpqEiKT5lrIF8xjzwjAYP3v0rw6+0m/ikninjnkvYZPLmEilXQjJI4PX29q+/biG7ZHQFViPByB2ri7L4b+GvtVxevp1xLdzHc/2iUuhbkBsdzgnrmt6dTlPMrZdF602fDPnXPnC4hTy2jkA+UkkEDHJ9+a0tPh+0XC/Z3lN7/ECerEYKgjrkH9a+oV/Zv8NR293DPq95HFdS+aypHGehJAAI7ZPQjPNcbcfsv+IdEv4NQ0a7tdXCy4jjj3I5jIIDnPRhnke3euh1otW6nn/Ua0Xdq6PPNPsWmmit0ka0t0kATzWGQoJAJ/z61rS2kNu0n2eeaVHJbbuyoGTW5rnwf1vwvBbT6vbNFA4wsm7cqnHKkr3JGefWudnWVbiOGH7+4ZQDjGa43JS2OOpFxlaSsaJhlhKTLk+jFutb1n4cv7qe3u2gaWzhClBHGC+c5yQTn8eetcqzXsUka53RkYCN6nv+leh2LXFvZWhEh3eQ2duGyoIOePoc+mBWMny2sEIqT1Odl8OtFeXRjV41ixKyyHOADkHPpnn/GuU1iMLcpbGFh5rbjkY+ufw7eld3eySR3UT3EhDbVyoAO4bcjPpx6/4UtxYi4WSV3Xe5DFc9scccYOAKUaji9SnG2x5lrFhbWNw25C0Ma/6ktuVhgdMdDk1V0cfaNNMahLI7mBm5Lt3289CMjpXT6p4ZlkhuIllkkLtuQNjLHg46d8VhXlrIdJilS6RmQK3lEY2bsH04IJxXfGakrGL0OU11YFtbiNLb55XATZjO44BJ/2a5a4sVedTbfOSQvk453YOfoeK7C6SfyZJ4z5kseXG4dD9K5i30+WWaWWdi+777hiOeeK9OnsSEEdzNax2VzNKbFWMgg3EqrN1YDsavQxxwxLAXMewkFmOcdBx+AqrdXKW6s0RBJ4YA5Bwc5qtZztJcRzuF3qQ+3PPXP9KpxuB3egtJb/AOkNMk9rtYeSRxznHQ5z3q3H5+S5d9md3ztyewx/ntXNWuoy3Med8OSeO/6dzWtfXH9n6ZG8TiaR93HQbgR8o544/ka4ZR94aLUk0rTI7pgNuJw3fOe3tikjuWuJHidmQsxxzjcMf/XA/KsmC4hj097hbhnKv87Y+6TgNgdD0FRXl59luom83rb+ahBwp65IPrgg8/3atU7uxL3NLyjbsEXzP7ytI3Y4wR+RqzHqDKtqZGbZKSjbRkBuAM81zC6pczfvJZI84YHZzu4wAB260apdS/Mxx5J2vuXBx65x3GcfhWns29xFXUtXT7Qr3AdVVyj7gdynPDA9x2Nc9qkxvlBLyMckRrIuMoehP+e1T6zey3F06yHenGOmCB0P6fzpGvPMs4s7ZPKAzgdh2PH1rsjFQKMySaa2b7OgV1KcsoAbaRyD/ntU1pGlvNb74GVsiRJWzsYA8qR3GP1qW60+L+0D5ZIgI3ZyMnP8NW4bdFHl3bSTW7AMgB2NE77QHGeMZXB9QPpWjloMz9V1F1u0R7fyU843IVBjhsYx7AdKteHdXt4dcie7iDWLHE8akqXUnt7jOR9K6zVdF0zUNWv4ruOSGSxsJohuwN00SMydD3C4x3zXHaNp0U+pW6yzKbbu2D8uQfb14/Gs4yUo6hY0pIjMLR5tR8rG5ADw7pnjj07/AI11+l6bbzR28NvNLLubJlkbDNyMjjqP8a4k7bzTZAyedcaWwMeTgGIsSR6kBiPpk+tbPh7W9QnWaTyoElwpVXRsoAw3FPbG3I98jpWFSOhMlodVbCH7LHHIqGUsW+VcYdWbAPvhiD9atl49MSKOKLIyPl4+T2z7/wBa57TNYiit7u8v/wDVRzIlsm7l8gbmz6cA/ia763s9PurcyJdpIcr5fmKfmOenvnIrz6r5dGJJsgvdVlg1C3S1iDxuoLur8crkDHftUT2sl282VEI4RYgPutnGB3zwfzNdXaQW+oSTaZNb29nMVWQXyg7o2UZXG0fKNpAP0B7VQ8u41LVLm/N4xv8AKx+a54lxwrDAGG454BOK5IzWzL5b7GM0dvF5cSuJ2t0CK6R8Dno3r1PPrx9OcvrdAtxGY9vz5Bx930H866PWNNl01QySNIAfnxzzn88dK5vUVuJVEtsscgkjDP5bYLLk8+mR3rrh7yujNqz1NDR1Fxq9rdrBPNNbmNZCuVKxlgqtkdQGP6gVVs9LmZpYmbypQTiXnd9R75/nXU6X4ms21KwgsNpWFfKnkVeZAy/OGPoCentV+a6sbxYYLyFEgLbd0SgSKe5FYyqSTtYexxscQaxjF+FYi53SMxzuB64PPofzrr7jw54Zk0bzbWCbTtTnMkkDrJ58BiP3UOBuB7cjIwc8YrEntJLFZbcgOJGK4OeSD1+vf8Km1HWkh0eSyghkluYZRJDIAAV4wwY4BPRSOePmHeiTcrOLFcwFs2sZY08lmUnlR90ccVpecHgkIjcKOZHbJRDjg49/5iooNZE8zfaYpIUdscplAf6cn9a0be3SS4jzhYJxskfOSoOOR6jIrSV+oIZp17FJKqvOu/ywVCn5H9v8+tXIJpJLiec4Qoq7dgycc5/DpWJHqDRx3UYt4Zpt2xnCjCupwNmOhI9aoHXJoTcFJZEdUz5jrkZB6cEYGCMH1B9aj2blsUbFvriXl5dXCQ+ddTKV8tuQXGMHkdMDP5inalD9uhVpreOOSBlWIqFwqgnPA98c+1c+NatriO2a42SvHEQ6FdpycYIxzxx+fWtXSr5rm5Mi3KeVjAWVQwJGMkHqOO3tTcXHVEt9Ti7fxBNNMkc8JaJhgbRkg+p9q1k037AplZVfzBkMvPHpXJ3lqF3p5io6twuSAfcEVuWc97DpMJfZNau2wyq3zKfQDv0r0ZLsXq9iO8022upCLiLjOSuStUbnwpptxIMREYHDZror7zI4NsipIBj73OfpS2+hyXkCSRTLBEFLPI0n7tPrnpmsudxFGLlscxa+ExGsyQsFRl6NnJ9qltZL7T40tpB/osR3AAnj+hNbXlvJZ+dHIk8WSokhORVSSOO4j2r8y+hPFaKb6k7GPD4gtpr1IntvLaRsbiox9asa/a3mkXyI0QKyruDopq/ofg9NU8QWagxKpb5llcKOuePWuh+I+tWdvq0emqP3lqgWUjBO7HbHWtbroacrtzLY878UFYNDj3JsnPVs/pXN2evTtptxaOcowBB+hruLHTYvF2ovAz7bZVw5fipPEng/TbO2jg0y1ee9J+7DluB61cZqPuvcIy5TjYNd87R006LT0eVXZ2uckls+o9q0x4bisNDiuHkMr3Dg4IwBwf8A69Q3UN9o+y2ug1pG3WNVAOPXFdHpPje7tdItLFNLtblYclXnXcSMnnn8K1k2rciG/eV2cnfeG5/soubeJni/ixzWRbRtMWjQZc+/au71rVtR/sN7ieP7NbSHComFOTnpjtXA6TeRjUUjmcW4ZseY3v61tBtrUyC5ha1kCdVPOafdK7RxKf8AVk/ISK3tcghkaRYU3eSmSy8g471zd5qiT2qRmMqy9GzWkXzD2JIbGJfO82XyyqblyOGPpUljqstnGyW65DHJfHPHpWe9xJeBEZshBhV6V1XhKysdQsntLn93OsuV45YEdP0py91XZrH3nZFFrlNSupZ7ycxMyk7iPvGo5ltby1gjtIGE2PnZjnc3tVLVr52uJoURBCh2DyxwcHrWlpmuf2M1q6wM6o3meWhHXHXpU9NDXS+p2Xh/4C+Ob23sdRstHneOYb45Iyvyjp82Tx+NN8UaJf8Ahuaa01aMyG1ABdVB8tzgkEjr9c10MPxu8b6nHL9n1SbTLUrtCIvyqD2PHU+tYOoeJLnXPtEF0/2u4lUCRzwxx3rl5qnN79jqlGnGN4GZpepafeXCC4tWDZGBCPv4/lVbWdzXjEySx2uTiMkjb7c1JJG+iNFPbwx7SB985GQelY+uQSTXC3zTB0uAX2A/d9q2juczvYSHU/JUxgF0J4PcV0Nn4rv7Oyaw0i5uLe0n/wBarFfm9eg6VzWmWJvJACQin+JjxXfJ41s9F8O/2VBpVqb9XDLqGwb1GBwOKuT6JXKh6mjrevWN74Ns9LtNJtbW9tzme4QN5rkd+e1c5q3xK17XrVbS8v3a1VVRYY1CrgDjgCrepxHVdLk1hpFCfLHIdwDuT6D8KpeB7XSZNZD6tBJLZIrN5ccmzcccZbBwKyjyxV7FylJysmQ6bayRzRiR442kBGCNzDI64qpqFlmRo3LP/clIwDW/a2qX1/PeWFu8McMhIijO4Knu2K7O38HzeIfCeqaxaGO+t9PGZlHEqLjOfeplU5dWVGHNoeVaZ4fnu71rW6uVtGRdyeYMgn0/HNSXXg3VPMVxD5sQGfMRTjHv/nvXW6JDZa008twhtxbx5WJCOe2favY4fiFovhb4fxWLx/btRe28svtwpbsSSPm4xWdStOLSSNadGEo3bPna0uY9PkjX7KC67g+xcEn+dS6Vp+pa1eSoryQAIWI3EZHcY711kRuPElre/Z7SNIpG3kxquQw5+92HNdDoMej+HVRr69d7vy9weEElWI7eo+tae0ttuRyfcef69Z2draWn2Wye1ZU2zNIxJd+56VTutN1GGxt72WKRbSUYRyPlP0rT1y6k8Ta1KLUzSxM58tGxk++BVe6vL9XjsrtpfIQ4+zs+FH4dAa3jexzStcqNcTSQokCuFUYLf0IosY0kkUzuEAz2rUtbi502K5tIZIY4rkc7gCR9D2qtZ6apuFSXc5/2O9Vck6v4a+MdU8KatPJpVrHcSTRlAJBwvvXa6x8Qtdg0WTzLeCz8xdk04cNI2Tzj0/CqXgnT7CG3R9QuI9EsQMG5f55GB/ur61X8a3HhKG38jR2vtQPRZroAAn1x/wDWrgk4zqfCd0U4w3Ok8B/E2bQdNklsNNjVs4a9mfcxP5V2/hD46XyXaz6tdvLBklYIyBk9q8AtUaa1S2d2hT72xVyK9E8LfDPVdX8qazsJJ4VYBndgoH154rOrCmk3I2p1amiR9J23jy38dpHbJqQtEI+dFOGx6Vt3XiXSfClmLHS4pHnYbS8KF5XrH8J+BvC+mRW0+ohUvQo3J5m8A/hXdxy2ccxTSNNMsjDHnbNq/nXhzlFO0Voe3Bya944TT9N1bxNKkh0i5jSRvmuLrhgPcdRXoui+GW0k+Ys24AYEe0ACtvTLO4isyZigmY5ITJAqwq73wW2n2Fc0qjeh0RjZXKrxyZ3Hgn06UkVrNNnKjH61pQ2m7AJyAcFjVl4hHkJ+FRzGljHWxKruz3796qXlu+1g0Z+YYJX0roJFC4XA29aoSW7zTjymxgfNk9qvnYrFKbRba40sf8s3XkAnkGq2n+HWhmCs6lTyGYAY/wDr1qxq27cq5PrV2K1EnzO20dhinzMVjDurGWy3lFjAY8ttHzD1rLtdHgsdSl1Fbu58x1x9lcqIh/u8ZH512d5DblVXDSoPXsa5LxdCLq2EaZXnj3PoKq9yTaMMOpRwyRBRKRteEqHH49q898Y/BbQtRu2uprFI55Djz7T92y8g4I6Z98Z963PDbatZbpCoiXOPJk43KO/fFdHdX0et3Qyrxp0CjHH1rN6PQJU4VPiVzxfUfgvarpcsNi8szgALFO3DAdcn15/lWLoPwe1K6aZr+KfTrGNBHGnmeYeDzg+hOTz619J/2BBDGkqIDs+Us7dajurMTwyQpKU55wMjFZWuzklgqLd7HzH4t+FEtgqS2c/2hVO3aSd4z7nr071yTfCzxBPdRtCgLyEEOsuAOe+elfVepeE2eEhHWRc81zjaFPHMyBdpAyOOtdMUrHPUwFN7aHzRrHg3xDDJKtxpV2WRsM0S9MdwR646jrXmmt+fby/u7bYo+UqwIBzjg/57V952Glhoy9wTAezdj7VT1nwf4W1pXGqadb37kfekXBz7EcitoSUGcs8sv8Ej8+ZJUff5xaIOdvy9AcYxzXPakzRyFQnyg5KknAIGAc+9fWPxE/ZjgvPOm8PS/ZE8zd9mnO4bTjIB65HOM1znij9inxMdkvhy9t9WtJIw7RyyLDKGx93n5T9c16MMTSW7sefLAV4/ZufMYtGnt2hX5WPzMfXn/wCvVFtPuLcZI27hjdivT/FHwp8SfDzVobbWdIuLKZhvWOaMkSKOuCOo9weK42+t7iFfLmgkTowLqQM/4f413xmpK6OKUXF2YabI8ccYj4hZ+rLy/PXpwOtJ4i1RodNVInAdpg5Hdcr6H6mqzahOZmeTogOCv0+7+dc3eXDtcPubfjpk9vT8KqNO7uyTpv7eWLSrd5cbZ5m/d5yoUDbn8DzVK5c2zPDLKZSjMoAOVXqeD2Fc60h8vqx2jjPbnNSWdzLKyqjDcTggjt9a19mkJm9DqiSF3jTax4bHI+tSyXR+zSRyviUngc4Oe9YFrMUWQdCCBweMVP5xXYpy7HoTx17UnERpNbi6MSIxdlyw7nGRwPxP61J8lrC6mNnIbaRjrjqD74qrp9yY2kml3RlB2IDDketbUWrW01vcSOvmecQUBAHIB/XArNtoXUpskNrI8twm6ORC0XI3HGMA/wAufQ1j3RupJlI2rAyiMOQPX/E1Nc3XmSGXaqbif3eBkf4/j/8AXq7p1jPqyyCOSO2URl/u7sMoyMDrnOPzqr8quxmv4f8ADsl5FHaXE8dr5schMj8hiqllHf5uuORnmqn2yWGFILZo7ZoFdD+7BkYP94M3TucentWx4Qs7i8tp0uj5dzBF+6jlGQ0hJKnaeoOGX6n2qlr888E01xFbywXLlUaHh0Bx82D6EdPTHtXMpNysN7XIntlnltBNPDKkaKJDHGQXToVJwOx5z6da62bR7WexMtspS3WPaEUDMa5JHPQ4yefzyK4zT1MYumlilMTRrLtX0OcMvuD29q6PRbN7RbefT55JGVAHt924SLjlcdAfT6VjVurWZJSj0WG3X7M9zb3MafNHHg525BPQ9D+nFdtHb2EemWdyQiXK7h5KruCjscnv3qfStFsdQt5Ly2+z+dCoLxcq20D7wzxjsRnrj14o6xHLbTS280aRGLkxkbcEHHGea4ZT9o7Bsafh/VBHdS2kV9FAt0w3jywxLDO35iPlP0PtW1NZtbO7SwmSCRyEeGRuffPY964qHUIYp2ndRmMqp6YByD0HetjT9SnXckLkwMdwVjlfXj8K5qlN3ugUmjc1Lw5PJ5MqNut5fkfexLKnUMffg/XPY9ePn025hkkeJFEMYZtucZXI3EfgK65taLadbSYYyZKSRsMqw6gj047e2c84qivieSTT7i3jlWKFm3GJlDduoJHoO3vTpyqR0Fu7s5fw7Zyw3YOnbILX5ppZpCBgD5sHPrjGO9dVqXk2K6bvuo5DIglkMQz94nCn6D+dchpd9J/plmx+0RYWOTnaDjPOPpVm8hd4FaN3ZRlD5Y5GBwPpXVKPNLUDrpJLe5tZg4YiMZdlPPXr71C1jFayefG2UZdjIB1B7/hwfwrI0+xk0e4mt52ULJAdrKcht2Oo9RWno+qtbmaS4ia5VyHEa/MBwPmz6HFc8ouOxLRlXmg3dytxGsTyREcMnPHqKz5pX0FrWN9sSb2SUseMlSVPsDjjnkiuxuL6XWrWS4s5FUQrvlgEfzRrwcj1X9Qa4XxI2q3EcTW0iMzbtzkZDqQDjbjBHt061rSk27S2LjbqaI1bTryOGRoJHfzFKkOQOmVPAP1/A0eJvD9qulxyafc4lwVktSp3FcncRnqRkcdwfaua0e8F9cTCWD7HfIUMYj5iOz0XquR7n8K9Jt9OjsdPgaYNJez5lW3JDYHcZz09OlFZ+xaaZSXY8zs9E+0XC6c5aWddqQzjBGODkjqV2kjg8ED0q3pVsto8trGyyRSKCjKdw3LncVPv1I9Pzr0K4PlyWsyQq6KwflMSRAjGRxkj61HJpdhHo94UtVNwsoKOIx8q84cH9DT+tXWwcp//2Q=="/>
          <p:cNvSpPr>
            <a:spLocks noChangeAspect="1" noChangeArrowheads="1"/>
          </p:cNvSpPr>
          <p:nvPr/>
        </p:nvSpPr>
        <p:spPr bwMode="auto">
          <a:xfrm flipV="1">
            <a:off x="155574" y="160338"/>
            <a:ext cx="1520825" cy="15208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pPr algn="ctr"/>
            <a:r>
              <a:rPr lang="en-US" dirty="0" smtClean="0"/>
              <a:t>Coastal Protection</a:t>
            </a:r>
          </a:p>
        </p:txBody>
      </p:sp>
      <p:pic>
        <p:nvPicPr>
          <p:cNvPr id="6" name="Picture 5"/>
          <p:cNvPicPr>
            <a:picLocks noChangeAspect="1"/>
          </p:cNvPicPr>
          <p:nvPr/>
        </p:nvPicPr>
        <p:blipFill>
          <a:blip r:embed="rId2" cstate="email"/>
          <a:stretch>
            <a:fillRect/>
          </a:stretch>
        </p:blipFill>
        <p:spPr>
          <a:xfrm>
            <a:off x="3886200" y="1452860"/>
            <a:ext cx="4800600" cy="4109739"/>
          </a:xfrm>
          <a:prstGeom prst="rect">
            <a:avLst/>
          </a:prstGeom>
        </p:spPr>
      </p:pic>
      <p:pic>
        <p:nvPicPr>
          <p:cNvPr id="9" name="Picture 8"/>
          <p:cNvPicPr>
            <a:picLocks noChangeAspect="1"/>
          </p:cNvPicPr>
          <p:nvPr/>
        </p:nvPicPr>
        <p:blipFill>
          <a:blip r:embed="rId3" cstate="email"/>
          <a:stretch>
            <a:fillRect/>
          </a:stretch>
        </p:blipFill>
        <p:spPr>
          <a:xfrm>
            <a:off x="322866" y="4343400"/>
            <a:ext cx="4251974" cy="2220803"/>
          </a:xfrm>
          <a:prstGeom prst="rect">
            <a:avLst/>
          </a:prstGeom>
        </p:spPr>
      </p:pic>
      <p:sp>
        <p:nvSpPr>
          <p:cNvPr id="10" name="Rectangle 9"/>
          <p:cNvSpPr/>
          <p:nvPr/>
        </p:nvSpPr>
        <p:spPr>
          <a:xfrm>
            <a:off x="4953000" y="5943600"/>
            <a:ext cx="3810000" cy="430887"/>
          </a:xfrm>
          <a:prstGeom prst="rect">
            <a:avLst/>
          </a:prstGeom>
        </p:spPr>
        <p:txBody>
          <a:bodyPr wrap="square">
            <a:spAutoFit/>
          </a:bodyPr>
          <a:lstStyle/>
          <a:p>
            <a:r>
              <a:rPr lang="en-US" sz="1100" dirty="0" smtClean="0">
                <a:solidFill>
                  <a:srgbClr val="FF0000"/>
                </a:solidFill>
              </a:rPr>
              <a:t>Source: 2017 National Oceanic and Atmospheric Administration , U.S. Department of Commerce</a:t>
            </a:r>
            <a:endParaRPr lang="en-US" sz="1100" dirty="0">
              <a:solidFill>
                <a:srgbClr val="FF0000"/>
              </a:solidFill>
            </a:endParaRPr>
          </a:p>
        </p:txBody>
      </p:sp>
      <p:sp>
        <p:nvSpPr>
          <p:cNvPr id="8" name="Slide Number Placeholder 7"/>
          <p:cNvSpPr>
            <a:spLocks noGrp="1"/>
          </p:cNvSpPr>
          <p:nvPr>
            <p:ph type="sldNum" sz="quarter" idx="15"/>
          </p:nvPr>
        </p:nvSpPr>
        <p:spPr/>
        <p:txBody>
          <a:bodyPr/>
          <a:lstStyle/>
          <a:p>
            <a:fld id="{AC055242-B246-41F8-9CE5-A6E0345ED82E}"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10353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Coral reefs in the Caribbean </a:t>
            </a:r>
          </a:p>
          <a:p>
            <a:pPr>
              <a:buNone/>
            </a:pPr>
            <a:r>
              <a:rPr lang="en-US" dirty="0" smtClean="0"/>
              <a:t>generate about $2.1 billion in </a:t>
            </a:r>
          </a:p>
          <a:p>
            <a:pPr>
              <a:buNone/>
            </a:pPr>
            <a:r>
              <a:rPr lang="en-US" dirty="0" smtClean="0"/>
              <a:t>revenue each year</a:t>
            </a:r>
            <a:endParaRPr lang="en-US" dirty="0"/>
          </a:p>
        </p:txBody>
      </p:sp>
      <p:sp>
        <p:nvSpPr>
          <p:cNvPr id="3" name="Title 2"/>
          <p:cNvSpPr>
            <a:spLocks noGrp="1"/>
          </p:cNvSpPr>
          <p:nvPr>
            <p:ph type="title"/>
          </p:nvPr>
        </p:nvSpPr>
        <p:spPr/>
        <p:txBody>
          <a:bodyPr/>
          <a:lstStyle/>
          <a:p>
            <a:r>
              <a:rPr lang="en-US" dirty="0" smtClean="0"/>
              <a:t>Tourism/Recreation</a:t>
            </a:r>
            <a:endParaRPr lang="en-US" dirty="0"/>
          </a:p>
        </p:txBody>
      </p:sp>
      <p:pic>
        <p:nvPicPr>
          <p:cNvPr id="4" name="Picture 3"/>
          <p:cNvPicPr>
            <a:picLocks noChangeAspect="1"/>
          </p:cNvPicPr>
          <p:nvPr/>
        </p:nvPicPr>
        <p:blipFill>
          <a:blip r:embed="rId2" cstate="email"/>
          <a:stretch>
            <a:fillRect/>
          </a:stretch>
        </p:blipFill>
        <p:spPr>
          <a:xfrm>
            <a:off x="304800" y="3048000"/>
            <a:ext cx="4775201" cy="3581400"/>
          </a:xfrm>
          <a:prstGeom prst="rect">
            <a:avLst/>
          </a:prstGeom>
        </p:spPr>
      </p:pic>
      <p:pic>
        <p:nvPicPr>
          <p:cNvPr id="5" name="picture"/>
          <p:cNvPicPr/>
          <p:nvPr/>
        </p:nvPicPr>
        <p:blipFill rotWithShape="1">
          <a:blip r:embed="rId3" cstate="email">
            <a:extLst>
              <a:ext uri="{28A0092B-C50C-407E-A947-70E740481C1C}">
                <a14:useLocalDpi xmlns:a14="http://schemas.microsoft.com/office/drawing/2010/main" val="0"/>
              </a:ext>
            </a:extLst>
          </a:blip>
          <a:srcRect l="-596" b="-205"/>
          <a:stretch/>
        </p:blipFill>
        <p:spPr>
          <a:xfrm>
            <a:off x="5334000" y="914400"/>
            <a:ext cx="3219450" cy="3802184"/>
          </a:xfrm>
          <a:prstGeom prst="rect">
            <a:avLst/>
          </a:prstGeom>
        </p:spPr>
      </p:pic>
      <p:sp>
        <p:nvSpPr>
          <p:cNvPr id="6" name="Rectangle 5"/>
          <p:cNvSpPr/>
          <p:nvPr/>
        </p:nvSpPr>
        <p:spPr>
          <a:xfrm>
            <a:off x="5181600" y="5867400"/>
            <a:ext cx="3810000" cy="430887"/>
          </a:xfrm>
          <a:prstGeom prst="rect">
            <a:avLst/>
          </a:prstGeom>
        </p:spPr>
        <p:txBody>
          <a:bodyPr wrap="square">
            <a:spAutoFit/>
          </a:bodyPr>
          <a:lstStyle/>
          <a:p>
            <a:r>
              <a:rPr lang="en-US" sz="1100" dirty="0" smtClean="0">
                <a:solidFill>
                  <a:srgbClr val="FF0000"/>
                </a:solidFill>
              </a:rPr>
              <a:t>Source: 2014 (DEMA)</a:t>
            </a:r>
          </a:p>
          <a:p>
            <a:r>
              <a:rPr lang="en-US" sz="1100" dirty="0" smtClean="0">
                <a:solidFill>
                  <a:srgbClr val="FF0000"/>
                </a:solidFill>
              </a:rPr>
              <a:t>Diving Equipment and Marketing Association</a:t>
            </a:r>
            <a:endParaRPr lang="en-US" sz="1100" dirty="0">
              <a:solidFill>
                <a:srgbClr val="FF0000"/>
              </a:solidFill>
            </a:endParaRPr>
          </a:p>
        </p:txBody>
      </p:sp>
      <p:sp>
        <p:nvSpPr>
          <p:cNvPr id="7" name="Slide Number Placeholder 6"/>
          <p:cNvSpPr>
            <a:spLocks noGrp="1"/>
          </p:cNvSpPr>
          <p:nvPr>
            <p:ph type="sldNum" sz="quarter" idx="15"/>
          </p:nvPr>
        </p:nvSpPr>
        <p:spPr/>
        <p:txBody>
          <a:bodyPr/>
          <a:lstStyle/>
          <a:p>
            <a:fld id="{AC055242-B246-41F8-9CE5-A6E0345ED82E}"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216976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dirty="0" smtClean="0"/>
              <a:t>Coral reefs are sometimes considered the medicine cabinets of the 21st century. Coral reef plants and animals are important sources of new medicines being developed to treat cancer, arthritis, human bacterial infections, Alzheimer's disease, heart disease and viruses </a:t>
            </a:r>
            <a:r>
              <a:rPr lang="en-US" sz="1200" dirty="0" smtClean="0">
                <a:solidFill>
                  <a:srgbClr val="FF0000"/>
                </a:solidFill>
              </a:rPr>
              <a:t>oceanservice.noaa.gov</a:t>
            </a:r>
            <a:endParaRPr lang="en-US" sz="1200" dirty="0">
              <a:solidFill>
                <a:srgbClr val="FF0000"/>
              </a:solidFill>
            </a:endParaRPr>
          </a:p>
        </p:txBody>
      </p:sp>
      <p:sp>
        <p:nvSpPr>
          <p:cNvPr id="3" name="Title 2"/>
          <p:cNvSpPr>
            <a:spLocks noGrp="1"/>
          </p:cNvSpPr>
          <p:nvPr>
            <p:ph type="title"/>
          </p:nvPr>
        </p:nvSpPr>
        <p:spPr/>
        <p:txBody>
          <a:bodyPr/>
          <a:lstStyle/>
          <a:p>
            <a:pPr algn="ctr"/>
            <a:r>
              <a:rPr lang="en-US" dirty="0" smtClean="0"/>
              <a:t>Medicinal &amp; Research Value</a:t>
            </a:r>
            <a:endParaRPr lang="en-US" dirty="0"/>
          </a:p>
        </p:txBody>
      </p:sp>
      <p:pic>
        <p:nvPicPr>
          <p:cNvPr id="4" name="Picture 3"/>
          <p:cNvPicPr>
            <a:picLocks noChangeAspect="1"/>
          </p:cNvPicPr>
          <p:nvPr/>
        </p:nvPicPr>
        <p:blipFill>
          <a:blip r:embed="rId2" cstate="email"/>
          <a:stretch>
            <a:fillRect/>
          </a:stretch>
        </p:blipFill>
        <p:spPr>
          <a:xfrm>
            <a:off x="609600" y="3048000"/>
            <a:ext cx="8077200" cy="3124200"/>
          </a:xfrm>
          <a:prstGeom prst="rect">
            <a:avLst/>
          </a:prstGeom>
        </p:spPr>
      </p:pic>
      <p:sp>
        <p:nvSpPr>
          <p:cNvPr id="5" name="Slide Number Placeholder 4"/>
          <p:cNvSpPr>
            <a:spLocks noGrp="1"/>
          </p:cNvSpPr>
          <p:nvPr>
            <p:ph type="sldNum" sz="quarter" idx="15"/>
          </p:nvPr>
        </p:nvSpPr>
        <p:spPr/>
        <p:txBody>
          <a:bodyPr/>
          <a:lstStyle/>
          <a:p>
            <a:fld id="{AC055242-B246-41F8-9CE5-A6E0345ED82E}"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4159806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Haiti 1">
      <a:dk1>
        <a:sysClr val="windowText" lastClr="000000"/>
      </a:dk1>
      <a:lt1>
        <a:sysClr val="window" lastClr="FFFFFF"/>
      </a:lt1>
      <a:dk2>
        <a:srgbClr val="002060"/>
      </a:dk2>
      <a:lt2>
        <a:srgbClr val="C00000"/>
      </a:lt2>
      <a:accent1>
        <a:srgbClr val="444D26"/>
      </a:accent1>
      <a:accent2>
        <a:srgbClr val="C00000"/>
      </a:accent2>
      <a:accent3>
        <a:srgbClr val="444D26"/>
      </a:accent3>
      <a:accent4>
        <a:srgbClr val="FF0000"/>
      </a:accent4>
      <a:accent5>
        <a:srgbClr val="0070C0"/>
      </a:accent5>
      <a:accent6>
        <a:srgbClr val="00B0F0"/>
      </a:accent6>
      <a:hlink>
        <a:srgbClr val="00B0F0"/>
      </a:hlink>
      <a:folHlink>
        <a:srgbClr val="00B0F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4856</TotalTime>
  <Words>1022</Words>
  <Application>Microsoft Macintosh PowerPoint</Application>
  <PresentationFormat>On-screen Show (4:3)</PresentationFormat>
  <Paragraphs>149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Constantia</vt:lpstr>
      <vt:lpstr>Wingdings 2</vt:lpstr>
      <vt:lpstr>Paper</vt:lpstr>
      <vt:lpstr> </vt:lpstr>
      <vt:lpstr>Table of Contents</vt:lpstr>
      <vt:lpstr>3 Means of Restoration in Haiti</vt:lpstr>
      <vt:lpstr>Coral Reef Facts</vt:lpstr>
      <vt:lpstr>Precious Resource</vt:lpstr>
      <vt:lpstr>Food and Fishing</vt:lpstr>
      <vt:lpstr>Coastal Protection</vt:lpstr>
      <vt:lpstr>Tourism/Recreation</vt:lpstr>
      <vt:lpstr>Medicinal &amp; Research Value</vt:lpstr>
      <vt:lpstr>Importance to Caribbean Nations</vt:lpstr>
      <vt:lpstr>Destruction of Reefs in the Caribbean</vt:lpstr>
      <vt:lpstr>What can be done to keep the reefs and all of their ecosystem services in Haiti?</vt:lpstr>
      <vt:lpstr>Coral Reef Conservation</vt:lpstr>
      <vt:lpstr>Here’s the basics of reef conservation:</vt:lpstr>
      <vt:lpstr>PowerPoint Presentation</vt:lpstr>
      <vt:lpstr>PowerPoint Presentation</vt:lpstr>
      <vt:lpstr>This model has had proven success in many cases in the Caribbean</vt:lpstr>
      <vt:lpstr>My purpose for going to Haiti in Summer 2017</vt:lpstr>
      <vt:lpstr>Featured Citizen Science Projects</vt:lpstr>
      <vt:lpstr>Long-term outline/plan of marine conservation in the Cap-Haitien area</vt:lpstr>
      <vt:lpstr>Help Haiti Keep Their Valuable Resources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Haiti</dc:title>
  <dc:creator>user</dc:creator>
  <cp:lastModifiedBy>Ben Schweiger</cp:lastModifiedBy>
  <cp:revision>306</cp:revision>
  <dcterms:created xsi:type="dcterms:W3CDTF">2016-08-08T23:03:41Z</dcterms:created>
  <dcterms:modified xsi:type="dcterms:W3CDTF">2017-05-26T14:08:36Z</dcterms:modified>
</cp:coreProperties>
</file>